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44"/>
  </p:notesMasterIdLst>
  <p:sldIdLst>
    <p:sldId id="256" r:id="rId2"/>
    <p:sldId id="404" r:id="rId3"/>
    <p:sldId id="352" r:id="rId4"/>
    <p:sldId id="353" r:id="rId5"/>
    <p:sldId id="355" r:id="rId6"/>
    <p:sldId id="405" r:id="rId7"/>
    <p:sldId id="396" r:id="rId8"/>
    <p:sldId id="360" r:id="rId9"/>
    <p:sldId id="362" r:id="rId10"/>
    <p:sldId id="363" r:id="rId11"/>
    <p:sldId id="358" r:id="rId12"/>
    <p:sldId id="359" r:id="rId13"/>
    <p:sldId id="397" r:id="rId14"/>
    <p:sldId id="399" r:id="rId15"/>
    <p:sldId id="398" r:id="rId16"/>
    <p:sldId id="368" r:id="rId17"/>
    <p:sldId id="402" r:id="rId18"/>
    <p:sldId id="335" r:id="rId19"/>
    <p:sldId id="391" r:id="rId20"/>
    <p:sldId id="392" r:id="rId21"/>
    <p:sldId id="393" r:id="rId22"/>
    <p:sldId id="394" r:id="rId23"/>
    <p:sldId id="419" r:id="rId24"/>
    <p:sldId id="421" r:id="rId25"/>
    <p:sldId id="418" r:id="rId26"/>
    <p:sldId id="422" r:id="rId27"/>
    <p:sldId id="423" r:id="rId28"/>
    <p:sldId id="424" r:id="rId29"/>
    <p:sldId id="403" r:id="rId30"/>
    <p:sldId id="406" r:id="rId31"/>
    <p:sldId id="407" r:id="rId32"/>
    <p:sldId id="369" r:id="rId33"/>
    <p:sldId id="412" r:id="rId34"/>
    <p:sldId id="413" r:id="rId35"/>
    <p:sldId id="417" r:id="rId36"/>
    <p:sldId id="414" r:id="rId37"/>
    <p:sldId id="408" r:id="rId38"/>
    <p:sldId id="410" r:id="rId39"/>
    <p:sldId id="411" r:id="rId40"/>
    <p:sldId id="420" r:id="rId41"/>
    <p:sldId id="425" r:id="rId42"/>
    <p:sldId id="426" r:id="rId43"/>
  </p:sldIdLst>
  <p:sldSz cx="12192000" cy="6858000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008000"/>
    <a:srgbClr val="CCECFF"/>
    <a:srgbClr val="CCFFCC"/>
    <a:srgbClr val="FF9999"/>
    <a:srgbClr val="663300"/>
    <a:srgbClr val="FF000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6" y="5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A3F3164-DA40-4556-91B9-4D66B1ABD1D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186655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9C1D34-4619-47E9-9DC4-BC072C02132D}" type="slidenum">
              <a:rPr lang="en-GB" altLang="en-US" smtClean="0"/>
              <a:pPr>
                <a:spcBef>
                  <a:spcPct val="0"/>
                </a:spcBef>
              </a:pPr>
              <a:t>1</a:t>
            </a:fld>
            <a:endParaRPr lang="en-GB" altLang="en-US" smtClean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922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90C94F0-A1B4-4E16-B65C-01E5AE500446}" type="slidenum">
              <a:rPr lang="en-US" altLang="en-US" sz="1200"/>
              <a:pPr eaLnBrk="1" hangingPunct="1"/>
              <a:t>35</a:t>
            </a:fld>
            <a:endParaRPr lang="en-US" alt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32342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90C94F0-A1B4-4E16-B65C-01E5AE500446}" type="slidenum">
              <a:rPr lang="en-US" altLang="en-US" sz="1200"/>
              <a:pPr eaLnBrk="1" hangingPunct="1"/>
              <a:t>36</a:t>
            </a:fld>
            <a:endParaRPr lang="en-US" alt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8878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FA34B99-ED32-423C-8FFB-D5687EB14DC2}" type="slidenum">
              <a:rPr lang="en-US" altLang="en-US" sz="1200"/>
              <a:pPr eaLnBrk="1" hangingPunct="1"/>
              <a:t>16</a:t>
            </a:fld>
            <a:endParaRPr lang="en-US" alt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92862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FA34B99-ED32-423C-8FFB-D5687EB14DC2}" type="slidenum">
              <a:rPr lang="en-US" altLang="en-US" sz="1200"/>
              <a:pPr eaLnBrk="1" hangingPunct="1"/>
              <a:t>17</a:t>
            </a:fld>
            <a:endParaRPr lang="en-US" alt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1536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90C94F0-A1B4-4E16-B65C-01E5AE500446}" type="slidenum">
              <a:rPr lang="en-US" altLang="en-US" sz="1200"/>
              <a:pPr eaLnBrk="1" hangingPunct="1"/>
              <a:t>29</a:t>
            </a:fld>
            <a:endParaRPr lang="en-US" alt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86212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90C94F0-A1B4-4E16-B65C-01E5AE500446}" type="slidenum">
              <a:rPr lang="en-US" altLang="en-US" sz="1200"/>
              <a:pPr eaLnBrk="1" hangingPunct="1"/>
              <a:t>30</a:t>
            </a:fld>
            <a:endParaRPr lang="en-US" alt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99391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90C94F0-A1B4-4E16-B65C-01E5AE500446}" type="slidenum">
              <a:rPr lang="en-US" altLang="en-US" sz="1200"/>
              <a:pPr eaLnBrk="1" hangingPunct="1"/>
              <a:t>31</a:t>
            </a:fld>
            <a:endParaRPr lang="en-US" alt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04268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90C94F0-A1B4-4E16-B65C-01E5AE500446}" type="slidenum">
              <a:rPr lang="en-US" altLang="en-US" sz="1200"/>
              <a:pPr eaLnBrk="1" hangingPunct="1"/>
              <a:t>32</a:t>
            </a:fld>
            <a:endParaRPr lang="en-US" alt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8105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90C94F0-A1B4-4E16-B65C-01E5AE500446}" type="slidenum">
              <a:rPr lang="en-US" altLang="en-US" sz="1200"/>
              <a:pPr eaLnBrk="1" hangingPunct="1"/>
              <a:t>33</a:t>
            </a:fld>
            <a:endParaRPr lang="en-US" alt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3346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90C94F0-A1B4-4E16-B65C-01E5AE500446}" type="slidenum">
              <a:rPr lang="en-US" altLang="en-US" sz="1200"/>
              <a:pPr eaLnBrk="1" hangingPunct="1"/>
              <a:t>34</a:t>
            </a:fld>
            <a:endParaRPr lang="en-US" alt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639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7213600" y="3810000"/>
            <a:ext cx="49784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 flipV="1">
            <a:off x="7213600" y="3897314"/>
            <a:ext cx="49784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7213600" y="4114801"/>
            <a:ext cx="49784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7213601" y="4164013"/>
            <a:ext cx="2620433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7213601" y="4198939"/>
            <a:ext cx="2620433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11" name="Rounded Rectangle 10"/>
          <p:cNvSpPr/>
          <p:nvPr/>
        </p:nvSpPr>
        <p:spPr bwMode="white">
          <a:xfrm>
            <a:off x="7213601" y="3962400"/>
            <a:ext cx="4085167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12" name="Rounded Rectangle 11"/>
          <p:cNvSpPr/>
          <p:nvPr/>
        </p:nvSpPr>
        <p:spPr bwMode="white">
          <a:xfrm>
            <a:off x="9836151" y="4060826"/>
            <a:ext cx="21336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3649664"/>
            <a:ext cx="12192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3675064"/>
            <a:ext cx="12192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V="1">
            <a:off x="8551333" y="3643313"/>
            <a:ext cx="3640667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7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875"/>
            <a:ext cx="1280584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589"/>
            <a:ext cx="99694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9984F28-EADE-46B2-8FA5-A9AED3B40B8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50486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5454-905A-48A5-BB26-95700DCEB42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71776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FA6D7B-C52B-4AA6-84DE-6AA5341CC5B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5206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CA37F-2E4D-400E-AF36-FC46BDB1729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88318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8F690-45DF-48D6-8254-5B5E1EDA745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1549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C7440B-B191-404F-9425-411D5042493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21690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DE913-46F0-43CF-A0B7-E705FEB610A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48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7818" y="612775"/>
            <a:ext cx="1276349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89158-E525-4172-BCE0-9F32A63DCEF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7156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6CDBE-D487-49CA-B2F4-D44AC39FFDF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288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B617AD-EEF0-4945-97A3-6E9402E2F3F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6138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34FA1-E2D1-44BE-8EBD-BE4D8806C0C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65373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366714"/>
            <a:ext cx="12192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12192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0" y="307976"/>
            <a:ext cx="12192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1" name="Rectangle 30"/>
          <p:cNvSpPr/>
          <p:nvPr/>
        </p:nvSpPr>
        <p:spPr>
          <a:xfrm flipV="1">
            <a:off x="7213600" y="360364"/>
            <a:ext cx="49784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>
          <a:xfrm flipV="1">
            <a:off x="7213600" y="439739"/>
            <a:ext cx="49784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367" y="496889"/>
            <a:ext cx="4085167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917" y="588963"/>
            <a:ext cx="21336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12113684" y="-1588"/>
            <a:ext cx="7620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8651" y="-1588"/>
            <a:ext cx="3810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251" y="-1588"/>
            <a:ext cx="12700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11967633" y="-1588"/>
            <a:ext cx="35984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11887201" y="0"/>
            <a:ext cx="74084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11832167" y="0"/>
            <a:ext cx="10584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39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143000"/>
            <a:ext cx="10972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2249488"/>
            <a:ext cx="109728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51" y="612775"/>
            <a:ext cx="1276349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1" y="612775"/>
            <a:ext cx="1767417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8717" y="1588"/>
            <a:ext cx="1016000" cy="366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B427375-7D14-402A-9ED4-EAAAD1E3C12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21" r:id="rId2"/>
    <p:sldLayoutId id="2147483822" r:id="rId3"/>
    <p:sldLayoutId id="2147483823" r:id="rId4"/>
    <p:sldLayoutId id="2147483830" r:id="rId5"/>
    <p:sldLayoutId id="2147483831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panose="02040502050405020303" pitchFamily="18" charset="0"/>
        <a:buChar char="▫"/>
        <a:defRPr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2338" indent="-21907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13" indent="-20002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▫"/>
        <a:defRPr sz="2000" kern="1200">
          <a:solidFill>
            <a:srgbClr val="A04DA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2673" y="373693"/>
            <a:ext cx="11739327" cy="1470025"/>
          </a:xfrm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GB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Magnets and Magnetic Fields</a:t>
            </a:r>
            <a:endParaRPr lang="en-GB" sz="6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  <p:pic>
        <p:nvPicPr>
          <p:cNvPr id="16386" name="Picture 2" descr="http://www.greatcanadianjokebook.com/cartoon_jokes/63318219-cart%20Cant%20fight%20magnetis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741" y="2114550"/>
            <a:ext cx="60960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Tudorn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19400"/>
            <a:ext cx="16192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438945"/>
            <a:ext cx="109728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Hard Magnetism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76376"/>
            <a:ext cx="10972800" cy="43243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rgbClr val="FF0000"/>
                </a:solidFill>
              </a:rPr>
              <a:t>Steel</a:t>
            </a:r>
            <a:r>
              <a:rPr lang="en-US" altLang="en-US" dirty="0" smtClean="0"/>
              <a:t> is a </a:t>
            </a:r>
            <a:r>
              <a:rPr lang="en-US" altLang="en-US" dirty="0" smtClean="0">
                <a:solidFill>
                  <a:srgbClr val="FF0000"/>
                </a:solidFill>
              </a:rPr>
              <a:t>hard</a:t>
            </a:r>
            <a:r>
              <a:rPr lang="en-US" altLang="en-US" dirty="0" smtClean="0"/>
              <a:t> magnetic material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 smtClean="0"/>
              <a:t>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 smtClean="0"/>
              <a:t>It is harder to </a:t>
            </a:r>
            <a:r>
              <a:rPr lang="en-US" altLang="en-US" dirty="0" err="1" smtClean="0"/>
              <a:t>magnetise</a:t>
            </a:r>
            <a:r>
              <a:rPr lang="en-US" altLang="en-US" dirty="0" smtClean="0"/>
              <a:t>, but keeps its magnetism (it is used to make magnets!)</a:t>
            </a: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2362200" y="3352800"/>
            <a:ext cx="1447800" cy="3810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3565526" y="3394076"/>
            <a:ext cx="195263" cy="244475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 b="1">
                <a:solidFill>
                  <a:srgbClr val="0000FF"/>
                </a:solidFill>
              </a:rPr>
              <a:t>N</a:t>
            </a:r>
            <a:endParaRPr lang="en-GB" altLang="en-US" sz="1000" b="1">
              <a:solidFill>
                <a:srgbClr val="0000FF"/>
              </a:solidFill>
            </a:endParaRP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2389188" y="3405189"/>
            <a:ext cx="195262" cy="244475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 b="1">
                <a:solidFill>
                  <a:srgbClr val="FF0000"/>
                </a:solidFill>
              </a:rPr>
              <a:t>S</a:t>
            </a:r>
            <a:endParaRPr lang="en-GB" altLang="en-US" sz="1000" b="1">
              <a:solidFill>
                <a:srgbClr val="FF0000"/>
              </a:solidFill>
            </a:endParaRPr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5943600" y="2209800"/>
            <a:ext cx="0" cy="2514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3276600" y="2286001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latin typeface="Arial" panose="020B0604020202020204" pitchFamily="34" charset="0"/>
              </a:rPr>
              <a:t>before</a:t>
            </a:r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7315200" y="2286001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latin typeface="Arial" panose="020B0604020202020204" pitchFamily="34" charset="0"/>
              </a:rPr>
              <a:t>after</a:t>
            </a:r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3886200" y="4114800"/>
            <a:ext cx="1600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latin typeface="Arial" panose="020B0604020202020204" pitchFamily="34" charset="0"/>
              </a:rPr>
              <a:t>Steel paper clip</a:t>
            </a:r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4876800" y="35814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</a:rPr>
              <a:t>N</a:t>
            </a:r>
          </a:p>
        </p:txBody>
      </p:sp>
      <p:grpSp>
        <p:nvGrpSpPr>
          <p:cNvPr id="15373" name="Group 13"/>
          <p:cNvGrpSpPr>
            <a:grpSpLocks/>
          </p:cNvGrpSpPr>
          <p:nvPr/>
        </p:nvGrpSpPr>
        <p:grpSpPr bwMode="auto">
          <a:xfrm>
            <a:off x="6248400" y="3352800"/>
            <a:ext cx="1447800" cy="381000"/>
            <a:chOff x="1759" y="2405"/>
            <a:chExt cx="1845" cy="366"/>
          </a:xfrm>
        </p:grpSpPr>
        <p:sp>
          <p:nvSpPr>
            <p:cNvPr id="15383" name="Rectangle 14"/>
            <p:cNvSpPr>
              <a:spLocks noChangeArrowheads="1"/>
            </p:cNvSpPr>
            <p:nvPr/>
          </p:nvSpPr>
          <p:spPr bwMode="auto">
            <a:xfrm>
              <a:off x="1759" y="2405"/>
              <a:ext cx="1845" cy="366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84" name="Text Box 15"/>
            <p:cNvSpPr txBox="1">
              <a:spLocks noChangeArrowheads="1"/>
            </p:cNvSpPr>
            <p:nvPr/>
          </p:nvSpPr>
          <p:spPr bwMode="auto">
            <a:xfrm>
              <a:off x="3292" y="2445"/>
              <a:ext cx="249" cy="235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>
                  <a:solidFill>
                    <a:srgbClr val="0000FF"/>
                  </a:solidFill>
                </a:rPr>
                <a:t>N</a:t>
              </a:r>
              <a:endParaRPr lang="en-GB" altLang="en-US" sz="1000" b="1">
                <a:solidFill>
                  <a:srgbClr val="0000FF"/>
                </a:solidFill>
              </a:endParaRPr>
            </a:p>
          </p:txBody>
        </p:sp>
        <p:sp>
          <p:nvSpPr>
            <p:cNvPr id="15385" name="Text Box 16"/>
            <p:cNvSpPr txBox="1">
              <a:spLocks noChangeArrowheads="1"/>
            </p:cNvSpPr>
            <p:nvPr/>
          </p:nvSpPr>
          <p:spPr bwMode="auto">
            <a:xfrm>
              <a:off x="1793" y="2455"/>
              <a:ext cx="249" cy="235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>
                  <a:solidFill>
                    <a:srgbClr val="FF0000"/>
                  </a:solidFill>
                </a:rPr>
                <a:t>S</a:t>
              </a:r>
              <a:endParaRPr lang="en-GB" altLang="en-US" sz="1000" b="1">
                <a:solidFill>
                  <a:srgbClr val="FF0000"/>
                </a:solidFill>
              </a:endParaRPr>
            </a:p>
          </p:txBody>
        </p:sp>
      </p:grpSp>
      <p:sp>
        <p:nvSpPr>
          <p:cNvPr id="15374" name="Text Box 17"/>
          <p:cNvSpPr txBox="1">
            <a:spLocks noChangeArrowheads="1"/>
          </p:cNvSpPr>
          <p:nvPr/>
        </p:nvSpPr>
        <p:spPr bwMode="auto">
          <a:xfrm>
            <a:off x="9372600" y="3581400"/>
            <a:ext cx="1143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latin typeface="Arial" panose="020B0604020202020204" pitchFamily="34" charset="0"/>
              </a:rPr>
              <a:t>It’s a magnet!</a:t>
            </a:r>
          </a:p>
        </p:txBody>
      </p:sp>
      <p:sp>
        <p:nvSpPr>
          <p:cNvPr id="15375" name="Text Box 18"/>
          <p:cNvSpPr txBox="1">
            <a:spLocks noChangeArrowheads="1"/>
          </p:cNvSpPr>
          <p:nvPr/>
        </p:nvSpPr>
        <p:spPr bwMode="auto">
          <a:xfrm>
            <a:off x="7391401" y="3429001"/>
            <a:ext cx="195263" cy="244475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 b="1">
                <a:solidFill>
                  <a:srgbClr val="0000FF"/>
                </a:solidFill>
              </a:rPr>
              <a:t>N</a:t>
            </a:r>
            <a:endParaRPr lang="en-GB" altLang="en-US" sz="1000" b="1">
              <a:solidFill>
                <a:srgbClr val="0000FF"/>
              </a:solidFill>
            </a:endParaRPr>
          </a:p>
        </p:txBody>
      </p:sp>
      <p:pic>
        <p:nvPicPr>
          <p:cNvPr id="15376" name="Picture 19" descr="paperclip4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151189"/>
            <a:ext cx="1143000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7" name="Text Box 20"/>
          <p:cNvSpPr txBox="1">
            <a:spLocks noChangeArrowheads="1"/>
          </p:cNvSpPr>
          <p:nvPr/>
        </p:nvSpPr>
        <p:spPr bwMode="auto">
          <a:xfrm>
            <a:off x="3810000" y="36576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15378" name="Line 21"/>
          <p:cNvSpPr>
            <a:spLocks noChangeShapeType="1"/>
          </p:cNvSpPr>
          <p:nvPr/>
        </p:nvSpPr>
        <p:spPr bwMode="auto">
          <a:xfrm flipH="1" flipV="1">
            <a:off x="4419600" y="3733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5379" name="Rectangle 22"/>
          <p:cNvSpPr>
            <a:spLocks noChangeArrowheads="1"/>
          </p:cNvSpPr>
          <p:nvPr/>
        </p:nvSpPr>
        <p:spPr bwMode="auto">
          <a:xfrm>
            <a:off x="4724400" y="2743200"/>
            <a:ext cx="6096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5380" name="Picture 23" descr="paperclip4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819400"/>
            <a:ext cx="1143000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1" name="Text Box 24"/>
          <p:cNvSpPr txBox="1">
            <a:spLocks noChangeArrowheads="1"/>
          </p:cNvSpPr>
          <p:nvPr/>
        </p:nvSpPr>
        <p:spPr bwMode="auto">
          <a:xfrm>
            <a:off x="8915400" y="32766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15382" name="Text Box 25"/>
          <p:cNvSpPr txBox="1">
            <a:spLocks noChangeArrowheads="1"/>
          </p:cNvSpPr>
          <p:nvPr/>
        </p:nvSpPr>
        <p:spPr bwMode="auto">
          <a:xfrm>
            <a:off x="10058400" y="32766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26654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00204"/>
            <a:ext cx="109728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Magnetic Fields</a:t>
            </a:r>
            <a:endParaRPr lang="en-GB" altLang="en-US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3905" y="1715294"/>
            <a:ext cx="3383526" cy="43243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 smtClean="0"/>
              <a:t>	The shape of a magnetic field can be observed using a </a:t>
            </a:r>
            <a:r>
              <a:rPr lang="en-US" altLang="en-US" dirty="0" smtClean="0">
                <a:solidFill>
                  <a:srgbClr val="FF0000"/>
                </a:solidFill>
              </a:rPr>
              <a:t>plotting compass</a:t>
            </a:r>
            <a:r>
              <a:rPr lang="en-US" altLang="en-US" dirty="0" smtClean="0"/>
              <a:t>.</a:t>
            </a:r>
          </a:p>
          <a:p>
            <a:pPr eaLnBrk="1" hangingPunct="1">
              <a:buFontTx/>
              <a:buNone/>
            </a:pPr>
            <a:endParaRPr lang="en-US" altLang="en-US" dirty="0" smtClean="0"/>
          </a:p>
          <a:p>
            <a:pPr eaLnBrk="1" hangingPunct="1">
              <a:buFontTx/>
              <a:buNone/>
            </a:pPr>
            <a:endParaRPr lang="en-US" altLang="en-US" dirty="0" smtClean="0"/>
          </a:p>
          <a:p>
            <a:pPr eaLnBrk="1" hangingPunct="1">
              <a:buFontTx/>
              <a:buNone/>
            </a:pPr>
            <a:endParaRPr lang="en-US" altLang="en-US" dirty="0" smtClean="0"/>
          </a:p>
          <a:p>
            <a:pPr eaLnBrk="1" hangingPunct="1">
              <a:buFontTx/>
              <a:buNone/>
            </a:pPr>
            <a:endParaRPr lang="en-US" altLang="en-US" dirty="0" smtClean="0"/>
          </a:p>
          <a:p>
            <a:pPr eaLnBrk="1" hangingPunct="1">
              <a:buFontTx/>
              <a:buNone/>
            </a:pPr>
            <a:r>
              <a:rPr lang="en-US" altLang="en-US" dirty="0" smtClean="0"/>
              <a:t>	</a:t>
            </a:r>
            <a:endParaRPr lang="en-GB" altLang="en-US" dirty="0" smtClean="0"/>
          </a:p>
        </p:txBody>
      </p:sp>
      <p:pic>
        <p:nvPicPr>
          <p:cNvPr id="5124" name="Picture 5" descr="img_mid_58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048000"/>
            <a:ext cx="1752600" cy="165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7" descr="505112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829" y="1355075"/>
            <a:ext cx="8324172" cy="533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83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226" y="438150"/>
            <a:ext cx="10972800" cy="1066800"/>
          </a:xfrm>
        </p:spPr>
        <p:txBody>
          <a:bodyPr/>
          <a:lstStyle/>
          <a:p>
            <a:pPr eaLnBrk="1" hangingPunct="1"/>
            <a:r>
              <a:rPr lang="en-US" altLang="en-US" dirty="0"/>
              <a:t>Magnetic field around a bar magnet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04950"/>
            <a:ext cx="3897517" cy="4324350"/>
          </a:xfrm>
        </p:spPr>
        <p:txBody>
          <a:bodyPr/>
          <a:lstStyle/>
          <a:p>
            <a:pPr eaLnBrk="1" hangingPunct="1"/>
            <a:r>
              <a:rPr lang="en-US" altLang="en-US" dirty="0"/>
              <a:t>We can represent the magnetic field around a wire or magnet using field </a:t>
            </a:r>
            <a:r>
              <a:rPr lang="en-US" altLang="en-US" dirty="0" smtClean="0"/>
              <a:t>lines (lines of flux).</a:t>
            </a:r>
            <a:endParaRPr lang="en-GB" altLang="en-US" dirty="0"/>
          </a:p>
          <a:p>
            <a:pPr eaLnBrk="1" hangingPunct="1"/>
            <a:endParaRPr lang="en-US" altLang="en-US" dirty="0" smtClean="0"/>
          </a:p>
        </p:txBody>
      </p:sp>
      <p:pic>
        <p:nvPicPr>
          <p:cNvPr id="6148" name="Picture 5" descr="sci_dia_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78" y="1408112"/>
            <a:ext cx="7533840" cy="4856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83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226" y="438150"/>
            <a:ext cx="10972800" cy="1066800"/>
          </a:xfrm>
        </p:spPr>
        <p:txBody>
          <a:bodyPr/>
          <a:lstStyle/>
          <a:p>
            <a:pPr eaLnBrk="1" hangingPunct="1"/>
            <a:r>
              <a:rPr lang="en-US" altLang="en-US" dirty="0"/>
              <a:t>Magnetic field around a bar magnet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04950"/>
            <a:ext cx="3897517" cy="4324350"/>
          </a:xfrm>
        </p:spPr>
        <p:txBody>
          <a:bodyPr/>
          <a:lstStyle/>
          <a:p>
            <a:pPr eaLnBrk="1" hangingPunct="1"/>
            <a:r>
              <a:rPr lang="en-US" altLang="en-US" dirty="0"/>
              <a:t>We can represent the magnetic field around a wire or magnet using field </a:t>
            </a:r>
            <a:r>
              <a:rPr lang="en-US" altLang="en-US" dirty="0" smtClean="0"/>
              <a:t>lines (</a:t>
            </a:r>
            <a:r>
              <a:rPr lang="en-US" altLang="en-US" dirty="0"/>
              <a:t>lines of flux).</a:t>
            </a:r>
            <a:endParaRPr lang="en-GB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 smtClean="0">
                <a:solidFill>
                  <a:srgbClr val="7030A0"/>
                </a:solidFill>
              </a:rPr>
              <a:t>The </a:t>
            </a:r>
            <a:r>
              <a:rPr lang="en-US" altLang="en-US" dirty="0">
                <a:solidFill>
                  <a:srgbClr val="7030A0"/>
                </a:solidFill>
              </a:rPr>
              <a:t>arrows show the direction </a:t>
            </a:r>
            <a:r>
              <a:rPr lang="en-US" altLang="en-US" dirty="0" smtClean="0">
                <a:solidFill>
                  <a:srgbClr val="7030A0"/>
                </a:solidFill>
              </a:rPr>
              <a:t>the north pole of a compass </a:t>
            </a:r>
            <a:r>
              <a:rPr lang="en-US" altLang="en-US" dirty="0">
                <a:solidFill>
                  <a:srgbClr val="7030A0"/>
                </a:solidFill>
              </a:rPr>
              <a:t>needle would point at that </a:t>
            </a:r>
            <a:r>
              <a:rPr lang="en-US" altLang="en-US" dirty="0" smtClean="0">
                <a:solidFill>
                  <a:srgbClr val="7030A0"/>
                </a:solidFill>
              </a:rPr>
              <a:t>place in </a:t>
            </a:r>
            <a:r>
              <a:rPr lang="en-US" altLang="en-US" dirty="0">
                <a:solidFill>
                  <a:srgbClr val="7030A0"/>
                </a:solidFill>
              </a:rPr>
              <a:t>the field.</a:t>
            </a:r>
            <a:endParaRPr lang="en-GB" altLang="en-US" dirty="0">
              <a:solidFill>
                <a:srgbClr val="7030A0"/>
              </a:solidFill>
            </a:endParaRPr>
          </a:p>
          <a:p>
            <a:pPr eaLnBrk="1" hangingPunct="1"/>
            <a:endParaRPr lang="en-GB" altLang="en-US" dirty="0"/>
          </a:p>
          <a:p>
            <a:pPr eaLnBrk="1" hangingPunct="1"/>
            <a:endParaRPr lang="en-US" altLang="en-US" dirty="0" smtClean="0"/>
          </a:p>
        </p:txBody>
      </p:sp>
      <p:pic>
        <p:nvPicPr>
          <p:cNvPr id="6148" name="Picture 5" descr="sci_dia_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78" y="1408112"/>
            <a:ext cx="7533840" cy="4856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041"/>
          <p:cNvGrpSpPr>
            <a:grpSpLocks/>
          </p:cNvGrpSpPr>
          <p:nvPr/>
        </p:nvGrpSpPr>
        <p:grpSpPr bwMode="auto">
          <a:xfrm rot="1595999">
            <a:off x="10201337" y="2553073"/>
            <a:ext cx="457200" cy="457200"/>
            <a:chOff x="336" y="2976"/>
            <a:chExt cx="288" cy="288"/>
          </a:xfrm>
        </p:grpSpPr>
        <p:sp>
          <p:nvSpPr>
            <p:cNvPr id="6" name="Oval 1042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7" name="Group 1043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8" name="AutoShape 1044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" name="AutoShape 1045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10" name="Group 1035"/>
          <p:cNvGrpSpPr>
            <a:grpSpLocks/>
          </p:cNvGrpSpPr>
          <p:nvPr/>
        </p:nvGrpSpPr>
        <p:grpSpPr bwMode="auto">
          <a:xfrm rot="-5519318">
            <a:off x="7936269" y="1524935"/>
            <a:ext cx="457200" cy="457200"/>
            <a:chOff x="336" y="2976"/>
            <a:chExt cx="288" cy="288"/>
          </a:xfrm>
        </p:grpSpPr>
        <p:sp>
          <p:nvSpPr>
            <p:cNvPr id="11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2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13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15" name="Group 1035"/>
          <p:cNvGrpSpPr>
            <a:grpSpLocks/>
          </p:cNvGrpSpPr>
          <p:nvPr/>
        </p:nvGrpSpPr>
        <p:grpSpPr bwMode="auto">
          <a:xfrm rot="-5519318">
            <a:off x="7943319" y="5600700"/>
            <a:ext cx="457200" cy="457200"/>
            <a:chOff x="336" y="2976"/>
            <a:chExt cx="288" cy="288"/>
          </a:xfrm>
        </p:grpSpPr>
        <p:sp>
          <p:nvSpPr>
            <p:cNvPr id="16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7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18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9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20" name="Group 1041"/>
          <p:cNvGrpSpPr>
            <a:grpSpLocks/>
          </p:cNvGrpSpPr>
          <p:nvPr/>
        </p:nvGrpSpPr>
        <p:grpSpPr bwMode="auto">
          <a:xfrm rot="1595999">
            <a:off x="4896007" y="4893555"/>
            <a:ext cx="457200" cy="457200"/>
            <a:chOff x="336" y="2976"/>
            <a:chExt cx="288" cy="288"/>
          </a:xfrm>
        </p:grpSpPr>
        <p:sp>
          <p:nvSpPr>
            <p:cNvPr id="21" name="Oval 1042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22" name="Group 1043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23" name="AutoShape 1044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4" name="AutoShape 1045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25" name="Group 1041"/>
          <p:cNvGrpSpPr>
            <a:grpSpLocks/>
          </p:cNvGrpSpPr>
          <p:nvPr/>
        </p:nvGrpSpPr>
        <p:grpSpPr bwMode="auto">
          <a:xfrm rot="7892641">
            <a:off x="5497264" y="3075611"/>
            <a:ext cx="457200" cy="457200"/>
            <a:chOff x="336" y="2976"/>
            <a:chExt cx="288" cy="288"/>
          </a:xfrm>
        </p:grpSpPr>
        <p:sp>
          <p:nvSpPr>
            <p:cNvPr id="26" name="Oval 1042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27" name="Group 1043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28" name="AutoShape 1044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9" name="AutoShape 1045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966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226" y="438150"/>
            <a:ext cx="10972800" cy="1066800"/>
          </a:xfrm>
        </p:spPr>
        <p:txBody>
          <a:bodyPr/>
          <a:lstStyle/>
          <a:p>
            <a:pPr eaLnBrk="1" hangingPunct="1"/>
            <a:r>
              <a:rPr lang="en-US" altLang="en-US" dirty="0"/>
              <a:t>Magnetic field around a bar magnet</a:t>
            </a:r>
          </a:p>
        </p:txBody>
      </p:sp>
      <p:pic>
        <p:nvPicPr>
          <p:cNvPr id="6148" name="Picture 5" descr="sci_dia_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78" y="1408112"/>
            <a:ext cx="7533840" cy="4856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041"/>
          <p:cNvGrpSpPr>
            <a:grpSpLocks/>
          </p:cNvGrpSpPr>
          <p:nvPr/>
        </p:nvGrpSpPr>
        <p:grpSpPr bwMode="auto">
          <a:xfrm rot="1595999">
            <a:off x="10201337" y="2553073"/>
            <a:ext cx="457200" cy="457200"/>
            <a:chOff x="336" y="2976"/>
            <a:chExt cx="288" cy="288"/>
          </a:xfrm>
        </p:grpSpPr>
        <p:sp>
          <p:nvSpPr>
            <p:cNvPr id="6" name="Oval 1042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7" name="Group 1043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8" name="AutoShape 1044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" name="AutoShape 1045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10" name="Group 1035"/>
          <p:cNvGrpSpPr>
            <a:grpSpLocks/>
          </p:cNvGrpSpPr>
          <p:nvPr/>
        </p:nvGrpSpPr>
        <p:grpSpPr bwMode="auto">
          <a:xfrm rot="-5519318">
            <a:off x="7936269" y="1524935"/>
            <a:ext cx="457200" cy="457200"/>
            <a:chOff x="336" y="2976"/>
            <a:chExt cx="288" cy="288"/>
          </a:xfrm>
        </p:grpSpPr>
        <p:sp>
          <p:nvSpPr>
            <p:cNvPr id="11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2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13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15" name="Group 1035"/>
          <p:cNvGrpSpPr>
            <a:grpSpLocks/>
          </p:cNvGrpSpPr>
          <p:nvPr/>
        </p:nvGrpSpPr>
        <p:grpSpPr bwMode="auto">
          <a:xfrm rot="-5519318">
            <a:off x="7943319" y="5600700"/>
            <a:ext cx="457200" cy="457200"/>
            <a:chOff x="336" y="2976"/>
            <a:chExt cx="288" cy="288"/>
          </a:xfrm>
        </p:grpSpPr>
        <p:sp>
          <p:nvSpPr>
            <p:cNvPr id="16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7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18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9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20" name="Group 1041"/>
          <p:cNvGrpSpPr>
            <a:grpSpLocks/>
          </p:cNvGrpSpPr>
          <p:nvPr/>
        </p:nvGrpSpPr>
        <p:grpSpPr bwMode="auto">
          <a:xfrm rot="1595999">
            <a:off x="4896007" y="4893555"/>
            <a:ext cx="457200" cy="457200"/>
            <a:chOff x="336" y="2976"/>
            <a:chExt cx="288" cy="288"/>
          </a:xfrm>
        </p:grpSpPr>
        <p:sp>
          <p:nvSpPr>
            <p:cNvPr id="21" name="Oval 1042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22" name="Group 1043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23" name="AutoShape 1044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4" name="AutoShape 1045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25" name="Group 1041"/>
          <p:cNvGrpSpPr>
            <a:grpSpLocks/>
          </p:cNvGrpSpPr>
          <p:nvPr/>
        </p:nvGrpSpPr>
        <p:grpSpPr bwMode="auto">
          <a:xfrm rot="7892641">
            <a:off x="5497264" y="3075611"/>
            <a:ext cx="457200" cy="457200"/>
            <a:chOff x="336" y="2976"/>
            <a:chExt cx="288" cy="288"/>
          </a:xfrm>
        </p:grpSpPr>
        <p:sp>
          <p:nvSpPr>
            <p:cNvPr id="26" name="Oval 1042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27" name="Group 1043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28" name="AutoShape 1044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9" name="AutoShape 1045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sp>
        <p:nvSpPr>
          <p:cNvPr id="30" name="Text Box 1028"/>
          <p:cNvSpPr txBox="1">
            <a:spLocks noChangeArrowheads="1"/>
          </p:cNvSpPr>
          <p:nvPr/>
        </p:nvSpPr>
        <p:spPr bwMode="auto">
          <a:xfrm>
            <a:off x="458659" y="2189848"/>
            <a:ext cx="3159893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 dirty="0" smtClean="0">
                <a:solidFill>
                  <a:srgbClr val="7030A0"/>
                </a:solidFill>
                <a:latin typeface="+mn-lt"/>
                <a:cs typeface="+mn-cs"/>
              </a:rPr>
              <a:t>Flux lines come </a:t>
            </a:r>
            <a:r>
              <a:rPr lang="en-US" altLang="en-US" sz="3200" dirty="0" smtClean="0">
                <a:solidFill>
                  <a:srgbClr val="FF0000"/>
                </a:solidFill>
                <a:latin typeface="+mn-lt"/>
                <a:cs typeface="+mn-cs"/>
              </a:rPr>
              <a:t>out of the North pole </a:t>
            </a:r>
            <a:r>
              <a:rPr lang="en-US" altLang="en-US" sz="3200" dirty="0" smtClean="0">
                <a:solidFill>
                  <a:srgbClr val="7030A0"/>
                </a:solidFill>
                <a:latin typeface="+mn-lt"/>
                <a:cs typeface="+mn-cs"/>
              </a:rPr>
              <a:t>and </a:t>
            </a:r>
            <a:r>
              <a:rPr lang="en-US" altLang="en-US" sz="3200" dirty="0">
                <a:solidFill>
                  <a:srgbClr val="7030A0"/>
                </a:solidFill>
                <a:latin typeface="+mn-lt"/>
                <a:cs typeface="+mn-cs"/>
              </a:rPr>
              <a:t>go</a:t>
            </a:r>
            <a:r>
              <a:rPr lang="en-US" altLang="en-US" sz="3200" dirty="0" smtClean="0">
                <a:solidFill>
                  <a:srgbClr val="0070C0"/>
                </a:solidFill>
                <a:latin typeface="+mn-lt"/>
                <a:cs typeface="+mn-cs"/>
              </a:rPr>
              <a:t> 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3200" dirty="0" smtClean="0">
                <a:solidFill>
                  <a:srgbClr val="0070C0"/>
                </a:solidFill>
                <a:latin typeface="+mn-lt"/>
                <a:cs typeface="+mn-cs"/>
              </a:rPr>
              <a:t>into the South pole </a:t>
            </a:r>
            <a:r>
              <a:rPr lang="en-US" altLang="en-US" sz="3200" dirty="0" smtClean="0">
                <a:solidFill>
                  <a:srgbClr val="7030A0"/>
                </a:solidFill>
                <a:latin typeface="+mn-lt"/>
                <a:cs typeface="+mn-cs"/>
              </a:rPr>
              <a:t>of the magnet.</a:t>
            </a:r>
            <a:endParaRPr lang="en-GB" altLang="en-US" sz="3200" dirty="0">
              <a:solidFill>
                <a:srgbClr val="7030A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80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226" y="438150"/>
            <a:ext cx="10972800" cy="1066800"/>
          </a:xfrm>
        </p:spPr>
        <p:txBody>
          <a:bodyPr/>
          <a:lstStyle/>
          <a:p>
            <a:pPr eaLnBrk="1" hangingPunct="1"/>
            <a:r>
              <a:rPr lang="en-US" altLang="en-US" dirty="0"/>
              <a:t>Magnetic field around a bar magnet</a:t>
            </a:r>
          </a:p>
        </p:txBody>
      </p:sp>
      <p:pic>
        <p:nvPicPr>
          <p:cNvPr id="6148" name="Picture 5" descr="sci_dia_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78" y="1408112"/>
            <a:ext cx="7533840" cy="4856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041"/>
          <p:cNvGrpSpPr>
            <a:grpSpLocks/>
          </p:cNvGrpSpPr>
          <p:nvPr/>
        </p:nvGrpSpPr>
        <p:grpSpPr bwMode="auto">
          <a:xfrm rot="1595999">
            <a:off x="10201337" y="2553073"/>
            <a:ext cx="457200" cy="457200"/>
            <a:chOff x="336" y="2976"/>
            <a:chExt cx="288" cy="288"/>
          </a:xfrm>
        </p:grpSpPr>
        <p:sp>
          <p:nvSpPr>
            <p:cNvPr id="6" name="Oval 1042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7" name="Group 1043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8" name="AutoShape 1044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" name="AutoShape 1045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10" name="Group 1035"/>
          <p:cNvGrpSpPr>
            <a:grpSpLocks/>
          </p:cNvGrpSpPr>
          <p:nvPr/>
        </p:nvGrpSpPr>
        <p:grpSpPr bwMode="auto">
          <a:xfrm rot="-5519318">
            <a:off x="7936269" y="1524935"/>
            <a:ext cx="457200" cy="457200"/>
            <a:chOff x="336" y="2976"/>
            <a:chExt cx="288" cy="288"/>
          </a:xfrm>
        </p:grpSpPr>
        <p:sp>
          <p:nvSpPr>
            <p:cNvPr id="11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2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13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15" name="Group 1035"/>
          <p:cNvGrpSpPr>
            <a:grpSpLocks/>
          </p:cNvGrpSpPr>
          <p:nvPr/>
        </p:nvGrpSpPr>
        <p:grpSpPr bwMode="auto">
          <a:xfrm rot="-5519318">
            <a:off x="7943319" y="5600700"/>
            <a:ext cx="457200" cy="457200"/>
            <a:chOff x="336" y="2976"/>
            <a:chExt cx="288" cy="288"/>
          </a:xfrm>
        </p:grpSpPr>
        <p:sp>
          <p:nvSpPr>
            <p:cNvPr id="16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7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18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9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20" name="Group 1041"/>
          <p:cNvGrpSpPr>
            <a:grpSpLocks/>
          </p:cNvGrpSpPr>
          <p:nvPr/>
        </p:nvGrpSpPr>
        <p:grpSpPr bwMode="auto">
          <a:xfrm rot="1595999">
            <a:off x="4896007" y="4893555"/>
            <a:ext cx="457200" cy="457200"/>
            <a:chOff x="336" y="2976"/>
            <a:chExt cx="288" cy="288"/>
          </a:xfrm>
        </p:grpSpPr>
        <p:sp>
          <p:nvSpPr>
            <p:cNvPr id="21" name="Oval 1042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22" name="Group 1043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23" name="AutoShape 1044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4" name="AutoShape 1045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25" name="Group 1041"/>
          <p:cNvGrpSpPr>
            <a:grpSpLocks/>
          </p:cNvGrpSpPr>
          <p:nvPr/>
        </p:nvGrpSpPr>
        <p:grpSpPr bwMode="auto">
          <a:xfrm rot="7892641">
            <a:off x="5497264" y="3075611"/>
            <a:ext cx="457200" cy="457200"/>
            <a:chOff x="336" y="2976"/>
            <a:chExt cx="288" cy="288"/>
          </a:xfrm>
        </p:grpSpPr>
        <p:sp>
          <p:nvSpPr>
            <p:cNvPr id="26" name="Oval 1042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27" name="Group 1043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28" name="AutoShape 1044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9" name="AutoShape 1045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sp>
        <p:nvSpPr>
          <p:cNvPr id="30" name="Text Box 1028"/>
          <p:cNvSpPr txBox="1">
            <a:spLocks noChangeArrowheads="1"/>
          </p:cNvSpPr>
          <p:nvPr/>
        </p:nvSpPr>
        <p:spPr bwMode="auto">
          <a:xfrm>
            <a:off x="295905" y="1738914"/>
            <a:ext cx="3159893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800" dirty="0">
                <a:solidFill>
                  <a:srgbClr val="7030A0"/>
                </a:solidFill>
                <a:latin typeface="+mn-lt"/>
                <a:cs typeface="+mn-cs"/>
              </a:rPr>
              <a:t>The closer the field lines are, the stronger the magnetic force </a:t>
            </a:r>
            <a:r>
              <a:rPr lang="en-US" altLang="en-US" sz="2800" dirty="0" smtClean="0">
                <a:solidFill>
                  <a:srgbClr val="7030A0"/>
                </a:solidFill>
                <a:latin typeface="+mn-lt"/>
                <a:cs typeface="+mn-cs"/>
              </a:rPr>
              <a:t>felt. We say that the </a:t>
            </a:r>
            <a:r>
              <a:rPr lang="en-US" altLang="en-US" sz="2800" dirty="0" smtClean="0">
                <a:solidFill>
                  <a:srgbClr val="0070C0"/>
                </a:solidFill>
                <a:latin typeface="+mn-lt"/>
                <a:cs typeface="+mn-cs"/>
              </a:rPr>
              <a:t>“flux density” </a:t>
            </a:r>
            <a:r>
              <a:rPr lang="en-US" altLang="en-US" sz="2800" dirty="0" smtClean="0">
                <a:solidFill>
                  <a:srgbClr val="7030A0"/>
                </a:solidFill>
                <a:latin typeface="+mn-lt"/>
                <a:cs typeface="+mn-cs"/>
              </a:rPr>
              <a:t>is greater there.</a:t>
            </a:r>
            <a:endParaRPr lang="en-GB" altLang="en-US" sz="2800" dirty="0">
              <a:solidFill>
                <a:srgbClr val="7030A0"/>
              </a:solidFill>
              <a:latin typeface="+mn-lt"/>
              <a:cs typeface="+mn-cs"/>
            </a:endParaRPr>
          </a:p>
        </p:txBody>
      </p:sp>
      <p:sp>
        <p:nvSpPr>
          <p:cNvPr id="31" name="Line 1046"/>
          <p:cNvSpPr>
            <a:spLocks noChangeShapeType="1"/>
          </p:cNvSpPr>
          <p:nvPr/>
        </p:nvSpPr>
        <p:spPr bwMode="auto">
          <a:xfrm>
            <a:off x="3194892" y="3114583"/>
            <a:ext cx="3085087" cy="614826"/>
          </a:xfrm>
          <a:prstGeom prst="line">
            <a:avLst/>
          </a:prstGeom>
          <a:noFill/>
          <a:ln w="5715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2" name="Text Box 1028"/>
          <p:cNvSpPr txBox="1">
            <a:spLocks noChangeArrowheads="1"/>
          </p:cNvSpPr>
          <p:nvPr/>
        </p:nvSpPr>
        <p:spPr bwMode="auto">
          <a:xfrm>
            <a:off x="295174" y="5103484"/>
            <a:ext cx="26733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 smtClean="0">
                <a:solidFill>
                  <a:srgbClr val="FF0000"/>
                </a:solidFill>
                <a:latin typeface="+mn-lt"/>
                <a:cs typeface="+mn-cs"/>
              </a:rPr>
              <a:t>Weaker force due to lower </a:t>
            </a:r>
            <a:r>
              <a:rPr lang="en-US" altLang="en-US" sz="2800" dirty="0">
                <a:solidFill>
                  <a:srgbClr val="FF0000"/>
                </a:solidFill>
                <a:latin typeface="Arial"/>
                <a:cs typeface="+mn-cs"/>
              </a:rPr>
              <a:t>“flux density” </a:t>
            </a:r>
            <a:endParaRPr lang="en-GB" altLang="en-US" sz="28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33" name="Line 1046"/>
          <p:cNvSpPr>
            <a:spLocks noChangeShapeType="1"/>
          </p:cNvSpPr>
          <p:nvPr/>
        </p:nvSpPr>
        <p:spPr bwMode="auto">
          <a:xfrm>
            <a:off x="2706985" y="5880070"/>
            <a:ext cx="3739082" cy="7932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623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937" y="955047"/>
            <a:ext cx="7286625" cy="6162675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3738" y="421647"/>
            <a:ext cx="109728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The Earth’s Magnetic Field</a:t>
            </a:r>
            <a:endParaRPr lang="en-GB" altLang="en-US" dirty="0" smtClean="0"/>
          </a:p>
        </p:txBody>
      </p:sp>
      <p:sp>
        <p:nvSpPr>
          <p:cNvPr id="20485" name="Text Box 17"/>
          <p:cNvSpPr txBox="1">
            <a:spLocks noChangeArrowheads="1"/>
          </p:cNvSpPr>
          <p:nvPr/>
        </p:nvSpPr>
        <p:spPr bwMode="auto">
          <a:xfrm>
            <a:off x="286840" y="1979557"/>
            <a:ext cx="3999462" cy="418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800" dirty="0">
                <a:solidFill>
                  <a:srgbClr val="7030A0"/>
                </a:solidFill>
                <a:latin typeface="+mn-lt"/>
                <a:cs typeface="+mn-cs"/>
              </a:rPr>
              <a:t>Remember the North of a compass </a:t>
            </a:r>
            <a:r>
              <a:rPr lang="en-US" altLang="en-US" sz="2800" dirty="0" smtClean="0">
                <a:solidFill>
                  <a:srgbClr val="7030A0"/>
                </a:solidFill>
                <a:latin typeface="+mn-lt"/>
                <a:cs typeface="+mn-cs"/>
              </a:rPr>
              <a:t>aligns itself with the magnetic field?</a:t>
            </a:r>
            <a:endParaRPr lang="en-US" altLang="en-US" sz="2800" dirty="0">
              <a:solidFill>
                <a:srgbClr val="7030A0"/>
              </a:solidFill>
              <a:latin typeface="+mn-lt"/>
              <a:cs typeface="+mn-cs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en-US" sz="2800" dirty="0" smtClean="0">
                <a:solidFill>
                  <a:srgbClr val="002060"/>
                </a:solidFill>
                <a:latin typeface="+mn-lt"/>
                <a:cs typeface="+mn-cs"/>
              </a:rPr>
              <a:t>Which way do compasses point on the Earth?</a:t>
            </a:r>
          </a:p>
          <a:p>
            <a:pPr algn="l" eaLnBrk="1" hangingPunct="1">
              <a:spcBef>
                <a:spcPct val="50000"/>
              </a:spcBef>
            </a:pPr>
            <a:endParaRPr lang="en-US" altLang="en-US" sz="2800" dirty="0">
              <a:solidFill>
                <a:srgbClr val="002060"/>
              </a:solidFill>
              <a:latin typeface="+mn-lt"/>
              <a:cs typeface="+mn-cs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en-US" sz="2800" dirty="0" smtClean="0">
                <a:solidFill>
                  <a:srgbClr val="002060"/>
                </a:solidFill>
                <a:latin typeface="+mn-lt"/>
                <a:cs typeface="+mn-cs"/>
              </a:rPr>
              <a:t>What does that mean?</a:t>
            </a:r>
            <a:endParaRPr lang="en-US" altLang="en-US" sz="2800" dirty="0">
              <a:solidFill>
                <a:srgbClr val="002060"/>
              </a:solidFill>
              <a:latin typeface="+mn-lt"/>
              <a:cs typeface="+mn-cs"/>
            </a:endParaRPr>
          </a:p>
        </p:txBody>
      </p:sp>
      <p:grpSp>
        <p:nvGrpSpPr>
          <p:cNvPr id="19" name="Group 1035"/>
          <p:cNvGrpSpPr>
            <a:grpSpLocks/>
          </p:cNvGrpSpPr>
          <p:nvPr/>
        </p:nvGrpSpPr>
        <p:grpSpPr bwMode="auto">
          <a:xfrm rot="11479817">
            <a:off x="6431511" y="3304187"/>
            <a:ext cx="457200" cy="457200"/>
            <a:chOff x="336" y="2976"/>
            <a:chExt cx="288" cy="288"/>
          </a:xfrm>
        </p:grpSpPr>
        <p:sp>
          <p:nvSpPr>
            <p:cNvPr id="20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21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22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3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25" name="Group 1035"/>
          <p:cNvGrpSpPr>
            <a:grpSpLocks/>
          </p:cNvGrpSpPr>
          <p:nvPr/>
        </p:nvGrpSpPr>
        <p:grpSpPr bwMode="auto">
          <a:xfrm rot="11767825">
            <a:off x="9851365" y="4214642"/>
            <a:ext cx="457200" cy="457200"/>
            <a:chOff x="336" y="2976"/>
            <a:chExt cx="288" cy="288"/>
          </a:xfrm>
        </p:grpSpPr>
        <p:sp>
          <p:nvSpPr>
            <p:cNvPr id="26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27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28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9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30" name="Group 1035"/>
          <p:cNvGrpSpPr>
            <a:grpSpLocks/>
          </p:cNvGrpSpPr>
          <p:nvPr/>
        </p:nvGrpSpPr>
        <p:grpSpPr bwMode="auto">
          <a:xfrm rot="16399152">
            <a:off x="6945706" y="2147489"/>
            <a:ext cx="457200" cy="457200"/>
            <a:chOff x="336" y="2976"/>
            <a:chExt cx="288" cy="288"/>
          </a:xfrm>
        </p:grpSpPr>
        <p:sp>
          <p:nvSpPr>
            <p:cNvPr id="31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32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33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4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35" name="Group 1035"/>
          <p:cNvGrpSpPr>
            <a:grpSpLocks/>
          </p:cNvGrpSpPr>
          <p:nvPr/>
        </p:nvGrpSpPr>
        <p:grpSpPr bwMode="auto">
          <a:xfrm rot="19416690">
            <a:off x="7732091" y="1664584"/>
            <a:ext cx="457200" cy="457200"/>
            <a:chOff x="336" y="2976"/>
            <a:chExt cx="288" cy="288"/>
          </a:xfrm>
        </p:grpSpPr>
        <p:sp>
          <p:nvSpPr>
            <p:cNvPr id="36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37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38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9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40" name="Group 1035"/>
          <p:cNvGrpSpPr>
            <a:grpSpLocks/>
          </p:cNvGrpSpPr>
          <p:nvPr/>
        </p:nvGrpSpPr>
        <p:grpSpPr bwMode="auto">
          <a:xfrm rot="2387085">
            <a:off x="9062272" y="1785132"/>
            <a:ext cx="457200" cy="457200"/>
            <a:chOff x="336" y="2976"/>
            <a:chExt cx="288" cy="288"/>
          </a:xfrm>
        </p:grpSpPr>
        <p:sp>
          <p:nvSpPr>
            <p:cNvPr id="41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42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43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4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45" name="Group 1035"/>
          <p:cNvGrpSpPr>
            <a:grpSpLocks/>
          </p:cNvGrpSpPr>
          <p:nvPr/>
        </p:nvGrpSpPr>
        <p:grpSpPr bwMode="auto">
          <a:xfrm rot="3586122">
            <a:off x="6942764" y="5448828"/>
            <a:ext cx="457200" cy="457200"/>
            <a:chOff x="336" y="2976"/>
            <a:chExt cx="288" cy="288"/>
          </a:xfrm>
        </p:grpSpPr>
        <p:sp>
          <p:nvSpPr>
            <p:cNvPr id="46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47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48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9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sp>
        <p:nvSpPr>
          <p:cNvPr id="4" name="Rectangle 3"/>
          <p:cNvSpPr/>
          <p:nvPr/>
        </p:nvSpPr>
        <p:spPr>
          <a:xfrm rot="767850">
            <a:off x="8080113" y="3340179"/>
            <a:ext cx="6142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  <a:cs typeface="+mn-cs"/>
              </a:rPr>
              <a:t>?</a:t>
            </a:r>
            <a:endParaRPr lang="en-AU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51" name="Group 1035"/>
          <p:cNvGrpSpPr>
            <a:grpSpLocks/>
          </p:cNvGrpSpPr>
          <p:nvPr/>
        </p:nvGrpSpPr>
        <p:grpSpPr bwMode="auto">
          <a:xfrm rot="12820486">
            <a:off x="10453809" y="4795961"/>
            <a:ext cx="457200" cy="457200"/>
            <a:chOff x="336" y="2976"/>
            <a:chExt cx="288" cy="288"/>
          </a:xfrm>
        </p:grpSpPr>
        <p:sp>
          <p:nvSpPr>
            <p:cNvPr id="52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53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54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5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768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937" y="955047"/>
            <a:ext cx="7286625" cy="6162675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3738" y="421647"/>
            <a:ext cx="109728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The Earth’s Magnetic Field</a:t>
            </a:r>
            <a:endParaRPr lang="en-GB" altLang="en-US" dirty="0" smtClean="0"/>
          </a:p>
        </p:txBody>
      </p:sp>
      <p:sp>
        <p:nvSpPr>
          <p:cNvPr id="20485" name="Text Box 17"/>
          <p:cNvSpPr txBox="1">
            <a:spLocks noChangeArrowheads="1"/>
          </p:cNvSpPr>
          <p:nvPr/>
        </p:nvSpPr>
        <p:spPr bwMode="auto">
          <a:xfrm>
            <a:off x="5994495" y="2029986"/>
            <a:ext cx="396580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endParaRPr lang="en-US" altLang="en-US" sz="2800" dirty="0">
              <a:solidFill>
                <a:srgbClr val="7030A0"/>
              </a:solidFill>
              <a:latin typeface="+mn-lt"/>
              <a:cs typeface="+mn-cs"/>
            </a:endParaRPr>
          </a:p>
          <a:p>
            <a:pPr algn="l" eaLnBrk="1" hangingPunct="1">
              <a:spcBef>
                <a:spcPct val="50000"/>
              </a:spcBef>
            </a:pPr>
            <a:endParaRPr lang="en-US" altLang="en-US" sz="2800" dirty="0">
              <a:solidFill>
                <a:srgbClr val="002060"/>
              </a:solidFill>
              <a:latin typeface="+mn-lt"/>
              <a:cs typeface="+mn-cs"/>
            </a:endParaRPr>
          </a:p>
        </p:txBody>
      </p:sp>
      <p:grpSp>
        <p:nvGrpSpPr>
          <p:cNvPr id="19" name="Group 1035"/>
          <p:cNvGrpSpPr>
            <a:grpSpLocks/>
          </p:cNvGrpSpPr>
          <p:nvPr/>
        </p:nvGrpSpPr>
        <p:grpSpPr bwMode="auto">
          <a:xfrm rot="11479817">
            <a:off x="6431511" y="3304187"/>
            <a:ext cx="457200" cy="457200"/>
            <a:chOff x="336" y="2976"/>
            <a:chExt cx="288" cy="288"/>
          </a:xfrm>
        </p:grpSpPr>
        <p:sp>
          <p:nvSpPr>
            <p:cNvPr id="20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21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22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3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25" name="Group 1035"/>
          <p:cNvGrpSpPr>
            <a:grpSpLocks/>
          </p:cNvGrpSpPr>
          <p:nvPr/>
        </p:nvGrpSpPr>
        <p:grpSpPr bwMode="auto">
          <a:xfrm rot="11767825">
            <a:off x="9851365" y="4214642"/>
            <a:ext cx="457200" cy="457200"/>
            <a:chOff x="336" y="2976"/>
            <a:chExt cx="288" cy="288"/>
          </a:xfrm>
        </p:grpSpPr>
        <p:sp>
          <p:nvSpPr>
            <p:cNvPr id="26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27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28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9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30" name="Group 1035"/>
          <p:cNvGrpSpPr>
            <a:grpSpLocks/>
          </p:cNvGrpSpPr>
          <p:nvPr/>
        </p:nvGrpSpPr>
        <p:grpSpPr bwMode="auto">
          <a:xfrm rot="16399152">
            <a:off x="6945706" y="2147489"/>
            <a:ext cx="457200" cy="457200"/>
            <a:chOff x="336" y="2976"/>
            <a:chExt cx="288" cy="288"/>
          </a:xfrm>
        </p:grpSpPr>
        <p:sp>
          <p:nvSpPr>
            <p:cNvPr id="31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32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33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4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35" name="Group 1035"/>
          <p:cNvGrpSpPr>
            <a:grpSpLocks/>
          </p:cNvGrpSpPr>
          <p:nvPr/>
        </p:nvGrpSpPr>
        <p:grpSpPr bwMode="auto">
          <a:xfrm rot="19416690">
            <a:off x="7732091" y="1664584"/>
            <a:ext cx="457200" cy="457200"/>
            <a:chOff x="336" y="2976"/>
            <a:chExt cx="288" cy="288"/>
          </a:xfrm>
        </p:grpSpPr>
        <p:sp>
          <p:nvSpPr>
            <p:cNvPr id="36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37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38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9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40" name="Group 1035"/>
          <p:cNvGrpSpPr>
            <a:grpSpLocks/>
          </p:cNvGrpSpPr>
          <p:nvPr/>
        </p:nvGrpSpPr>
        <p:grpSpPr bwMode="auto">
          <a:xfrm rot="2387085">
            <a:off x="9062272" y="1785132"/>
            <a:ext cx="457200" cy="457200"/>
            <a:chOff x="336" y="2976"/>
            <a:chExt cx="288" cy="288"/>
          </a:xfrm>
        </p:grpSpPr>
        <p:sp>
          <p:nvSpPr>
            <p:cNvPr id="41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42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43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4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45" name="Group 1035"/>
          <p:cNvGrpSpPr>
            <a:grpSpLocks/>
          </p:cNvGrpSpPr>
          <p:nvPr/>
        </p:nvGrpSpPr>
        <p:grpSpPr bwMode="auto">
          <a:xfrm rot="3586122">
            <a:off x="6942764" y="5448828"/>
            <a:ext cx="457200" cy="457200"/>
            <a:chOff x="336" y="2976"/>
            <a:chExt cx="288" cy="288"/>
          </a:xfrm>
        </p:grpSpPr>
        <p:sp>
          <p:nvSpPr>
            <p:cNvPr id="46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47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48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9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51" name="Group 1035"/>
          <p:cNvGrpSpPr>
            <a:grpSpLocks/>
          </p:cNvGrpSpPr>
          <p:nvPr/>
        </p:nvGrpSpPr>
        <p:grpSpPr bwMode="auto">
          <a:xfrm rot="12820486">
            <a:off x="10453809" y="4795961"/>
            <a:ext cx="457200" cy="457200"/>
            <a:chOff x="336" y="2976"/>
            <a:chExt cx="288" cy="288"/>
          </a:xfrm>
        </p:grpSpPr>
        <p:sp>
          <p:nvSpPr>
            <p:cNvPr id="52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53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54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5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56" name="Group 10"/>
          <p:cNvGrpSpPr>
            <a:grpSpLocks/>
          </p:cNvGrpSpPr>
          <p:nvPr/>
        </p:nvGrpSpPr>
        <p:grpSpPr bwMode="auto">
          <a:xfrm rot="749630">
            <a:off x="7981292" y="2714750"/>
            <a:ext cx="898940" cy="2239618"/>
            <a:chOff x="777" y="2754"/>
            <a:chExt cx="161" cy="698"/>
          </a:xfrm>
        </p:grpSpPr>
        <p:sp>
          <p:nvSpPr>
            <p:cNvPr id="59" name="Rectangle 6"/>
            <p:cNvSpPr>
              <a:spLocks noChangeArrowheads="1"/>
            </p:cNvSpPr>
            <p:nvPr/>
          </p:nvSpPr>
          <p:spPr bwMode="auto">
            <a:xfrm rot="5400000">
              <a:off x="683" y="2848"/>
              <a:ext cx="349" cy="1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" name="Rectangle 7"/>
            <p:cNvSpPr>
              <a:spLocks noChangeArrowheads="1"/>
            </p:cNvSpPr>
            <p:nvPr/>
          </p:nvSpPr>
          <p:spPr bwMode="auto">
            <a:xfrm rot="5400000">
              <a:off x="683" y="3197"/>
              <a:ext cx="349" cy="16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61" name="Rectangle 60"/>
          <p:cNvSpPr/>
          <p:nvPr/>
        </p:nvSpPr>
        <p:spPr>
          <a:xfrm rot="767850">
            <a:off x="8225516" y="2757430"/>
            <a:ext cx="6527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  <a:cs typeface="+mn-cs"/>
              </a:rPr>
              <a:t>S</a:t>
            </a:r>
            <a:endParaRPr lang="en-AU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2" name="Rectangle 61"/>
          <p:cNvSpPr/>
          <p:nvPr/>
        </p:nvSpPr>
        <p:spPr>
          <a:xfrm rot="767850">
            <a:off x="7934729" y="3956590"/>
            <a:ext cx="6912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  <a:cs typeface="+mn-cs"/>
              </a:rPr>
              <a:t>N</a:t>
            </a:r>
            <a:endParaRPr lang="en-AU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067" y="2944477"/>
            <a:ext cx="2667372" cy="4001058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2630766" y="1222476"/>
            <a:ext cx="2685098" cy="2634824"/>
          </a:xfrm>
          <a:prstGeom prst="wedgeRoundRectCallout">
            <a:avLst>
              <a:gd name="adj1" fmla="val -82378"/>
              <a:gd name="adj2" fmla="val 342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400" dirty="0">
                <a:solidFill>
                  <a:srgbClr val="002060"/>
                </a:solidFill>
              </a:rPr>
              <a:t>The </a:t>
            </a:r>
            <a:r>
              <a:rPr lang="en-US" altLang="en-US" sz="2400" dirty="0" smtClean="0">
                <a:solidFill>
                  <a:srgbClr val="002060"/>
                </a:solidFill>
              </a:rPr>
              <a:t>Earth’s </a:t>
            </a:r>
            <a:r>
              <a:rPr lang="en-US" altLang="en-US" sz="2400" b="1" dirty="0" smtClean="0">
                <a:solidFill>
                  <a:srgbClr val="002060"/>
                </a:solidFill>
              </a:rPr>
              <a:t>NORTH pole </a:t>
            </a:r>
            <a:r>
              <a:rPr lang="en-US" altLang="en-US" sz="2400" dirty="0" smtClean="0">
                <a:solidFill>
                  <a:srgbClr val="002060"/>
                </a:solidFill>
              </a:rPr>
              <a:t>behaves </a:t>
            </a:r>
            <a:r>
              <a:rPr lang="en-US" altLang="en-US" sz="2400" dirty="0">
                <a:solidFill>
                  <a:srgbClr val="002060"/>
                </a:solidFill>
              </a:rPr>
              <a:t>more like the </a:t>
            </a:r>
            <a:r>
              <a:rPr lang="en-US" altLang="en-US" sz="2400" b="1" dirty="0">
                <a:solidFill>
                  <a:srgbClr val="002060"/>
                </a:solidFill>
              </a:rPr>
              <a:t>SOUTH pole </a:t>
            </a:r>
            <a:r>
              <a:rPr lang="en-US" altLang="en-US" sz="2400" dirty="0">
                <a:solidFill>
                  <a:srgbClr val="002060"/>
                </a:solidFill>
              </a:rPr>
              <a:t>of a Magnet</a:t>
            </a:r>
            <a:r>
              <a:rPr lang="en-US" altLang="en-US" sz="2400" dirty="0" smtClean="0">
                <a:solidFill>
                  <a:srgbClr val="002060"/>
                </a:solidFill>
              </a:rPr>
              <a:t>!</a:t>
            </a:r>
            <a:endParaRPr lang="en-AU" dirty="0">
              <a:solidFill>
                <a:srgbClr val="002060"/>
              </a:solidFill>
            </a:endParaRPr>
          </a:p>
        </p:txBody>
      </p:sp>
      <p:pic>
        <p:nvPicPr>
          <p:cNvPr id="2054" name="Picture 6" descr="http://49.media.tumblr.com/tumblr_mdzw2gCvCg1ri5gz2o1_500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21" y="5242969"/>
            <a:ext cx="2513455" cy="125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Callout 3"/>
          <p:cNvSpPr/>
          <p:nvPr/>
        </p:nvSpPr>
        <p:spPr>
          <a:xfrm>
            <a:off x="2519321" y="4160130"/>
            <a:ext cx="1744861" cy="892599"/>
          </a:xfrm>
          <a:prstGeom prst="cloudCallout">
            <a:avLst>
              <a:gd name="adj1" fmla="val 40463"/>
              <a:gd name="adj2" fmla="val 67572"/>
            </a:avLst>
          </a:prstGeom>
          <a:solidFill>
            <a:srgbClr val="FFFF66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MIND BLOWN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135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en-US" smtClean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AU" altLang="en-US" smtClean="0"/>
          </a:p>
        </p:txBody>
      </p:sp>
      <p:pic>
        <p:nvPicPr>
          <p:cNvPr id="35844" name="Picture 2" descr="http://www.scifun.ed.ac.uk/card/images/left/earth-magfiel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372600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en-US" smtClean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AU" altLang="en-US" smtClean="0"/>
          </a:p>
        </p:txBody>
      </p:sp>
      <p:pic>
        <p:nvPicPr>
          <p:cNvPr id="36868" name="Picture 2" descr="http://mix.msfc.nasa.gov/IMAGES/HIGH/02014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-98425"/>
            <a:ext cx="9210675" cy="719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31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5400" dirty="0" smtClean="0"/>
              <a:t>Magnets</a:t>
            </a:r>
          </a:p>
          <a:p>
            <a:r>
              <a:rPr lang="en-AU" sz="5400" dirty="0" smtClean="0"/>
              <a:t>Magnetic Fields</a:t>
            </a:r>
          </a:p>
          <a:p>
            <a:r>
              <a:rPr lang="en-AU" sz="5400" dirty="0" smtClean="0"/>
              <a:t>The Earth’s Magnetic Field</a:t>
            </a:r>
          </a:p>
          <a:p>
            <a:r>
              <a:rPr lang="en-AU" sz="5400" dirty="0" smtClean="0"/>
              <a:t>Electromagnetism</a:t>
            </a:r>
            <a:endParaRPr lang="en-AU" sz="54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50" y="759016"/>
            <a:ext cx="5727700" cy="89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250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en-US" smtClean="0"/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AU" altLang="en-US" smtClean="0"/>
          </a:p>
        </p:txBody>
      </p:sp>
      <p:pic>
        <p:nvPicPr>
          <p:cNvPr id="38916" name="Picture 2" descr="http://images.tribe.net/tribe/upload/photo/72f/ae6/72fae68a-ed77-4adc-9d84-755975c908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33375"/>
            <a:ext cx="9163050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270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en-US" smtClean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AU" altLang="en-US" smtClean="0"/>
          </a:p>
        </p:txBody>
      </p:sp>
      <p:pic>
        <p:nvPicPr>
          <p:cNvPr id="39940" name="Picture 2" descr="http://www.greenlandholiday.com/Portals/0/Photos/Northern%20Lights%20over%20the%20fj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104997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51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en-US" smtClean="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AU" altLang="en-US" smtClean="0"/>
          </a:p>
        </p:txBody>
      </p:sp>
      <p:pic>
        <p:nvPicPr>
          <p:cNvPr id="40964" name="Picture 2" descr="http://www.therefinedgeek.com.au/wp-content/uploads/2010/08/ISS023-E-58455_l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0287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84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http://img.memecdn.com/physics_o_282613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" b="12690"/>
          <a:stretch/>
        </p:blipFill>
        <p:spPr bwMode="auto">
          <a:xfrm>
            <a:off x="462513" y="481330"/>
            <a:ext cx="10950961" cy="6376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72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wonkeedonkeetools.co.uk/media/wysiwyg/07MB-Magnets-Beth/07MTC1/07MTC-1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798" y="993453"/>
            <a:ext cx="8796821" cy="586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226" y="438150"/>
            <a:ext cx="10972800" cy="1066800"/>
          </a:xfrm>
        </p:spPr>
        <p:txBody>
          <a:bodyPr/>
          <a:lstStyle/>
          <a:p>
            <a:pPr eaLnBrk="1" hangingPunct="1"/>
            <a:r>
              <a:rPr lang="en-US" altLang="en-US" dirty="0"/>
              <a:t>Magnetic field around a </a:t>
            </a:r>
            <a:r>
              <a:rPr lang="en-US" altLang="en-US" dirty="0" smtClean="0"/>
              <a:t>Horseshoe </a:t>
            </a:r>
            <a:r>
              <a:rPr lang="en-US" altLang="en-US" dirty="0"/>
              <a:t>magnet</a:t>
            </a:r>
          </a:p>
        </p:txBody>
      </p:sp>
      <p:grpSp>
        <p:nvGrpSpPr>
          <p:cNvPr id="5" name="Group 1041"/>
          <p:cNvGrpSpPr>
            <a:grpSpLocks/>
          </p:cNvGrpSpPr>
          <p:nvPr/>
        </p:nvGrpSpPr>
        <p:grpSpPr bwMode="auto">
          <a:xfrm rot="1595999">
            <a:off x="5854392" y="3962616"/>
            <a:ext cx="457200" cy="457200"/>
            <a:chOff x="336" y="2976"/>
            <a:chExt cx="288" cy="288"/>
          </a:xfrm>
        </p:grpSpPr>
        <p:sp>
          <p:nvSpPr>
            <p:cNvPr id="6" name="Oval 1042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7" name="Group 1043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8" name="AutoShape 1044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" name="AutoShape 1045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10" name="Group 1035"/>
          <p:cNvGrpSpPr>
            <a:grpSpLocks/>
          </p:cNvGrpSpPr>
          <p:nvPr/>
        </p:nvGrpSpPr>
        <p:grpSpPr bwMode="auto">
          <a:xfrm rot="-5519318">
            <a:off x="7593135" y="2623440"/>
            <a:ext cx="457200" cy="457200"/>
            <a:chOff x="336" y="2976"/>
            <a:chExt cx="288" cy="288"/>
          </a:xfrm>
        </p:grpSpPr>
        <p:sp>
          <p:nvSpPr>
            <p:cNvPr id="11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2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13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15" name="Group 1035"/>
          <p:cNvGrpSpPr>
            <a:grpSpLocks/>
          </p:cNvGrpSpPr>
          <p:nvPr/>
        </p:nvGrpSpPr>
        <p:grpSpPr bwMode="auto">
          <a:xfrm rot="-5519318">
            <a:off x="7566769" y="4430009"/>
            <a:ext cx="457200" cy="457200"/>
            <a:chOff x="336" y="2976"/>
            <a:chExt cx="288" cy="288"/>
          </a:xfrm>
        </p:grpSpPr>
        <p:sp>
          <p:nvSpPr>
            <p:cNvPr id="16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7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18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9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20" name="Group 1041"/>
          <p:cNvGrpSpPr>
            <a:grpSpLocks/>
          </p:cNvGrpSpPr>
          <p:nvPr/>
        </p:nvGrpSpPr>
        <p:grpSpPr bwMode="auto">
          <a:xfrm rot="1595999">
            <a:off x="4896007" y="4893555"/>
            <a:ext cx="457200" cy="457200"/>
            <a:chOff x="336" y="2976"/>
            <a:chExt cx="288" cy="288"/>
          </a:xfrm>
        </p:grpSpPr>
        <p:sp>
          <p:nvSpPr>
            <p:cNvPr id="21" name="Oval 1042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22" name="Group 1043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23" name="AutoShape 1044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4" name="AutoShape 1045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25" name="Group 1041"/>
          <p:cNvGrpSpPr>
            <a:grpSpLocks/>
          </p:cNvGrpSpPr>
          <p:nvPr/>
        </p:nvGrpSpPr>
        <p:grpSpPr bwMode="auto">
          <a:xfrm rot="7892641">
            <a:off x="8779119" y="3424486"/>
            <a:ext cx="457200" cy="457200"/>
            <a:chOff x="336" y="2976"/>
            <a:chExt cx="288" cy="288"/>
          </a:xfrm>
        </p:grpSpPr>
        <p:sp>
          <p:nvSpPr>
            <p:cNvPr id="26" name="Oval 1042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27" name="Group 1043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28" name="AutoShape 1044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9" name="AutoShape 1045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sp>
        <p:nvSpPr>
          <p:cNvPr id="30" name="Text Box 1028"/>
          <p:cNvSpPr txBox="1">
            <a:spLocks noChangeArrowheads="1"/>
          </p:cNvSpPr>
          <p:nvPr/>
        </p:nvSpPr>
        <p:spPr bwMode="auto">
          <a:xfrm>
            <a:off x="295905" y="1738914"/>
            <a:ext cx="315989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800" dirty="0" err="1" smtClean="0">
                <a:solidFill>
                  <a:srgbClr val="7030A0"/>
                </a:solidFill>
                <a:latin typeface="+mn-lt"/>
                <a:cs typeface="+mn-cs"/>
              </a:rPr>
              <a:t>The</a:t>
            </a:r>
            <a:r>
              <a:rPr lang="en-US" altLang="en-US" sz="2800" dirty="0" err="1" smtClean="0">
                <a:solidFill>
                  <a:srgbClr val="0070C0"/>
                </a:solidFill>
                <a:latin typeface="+mn-lt"/>
                <a:cs typeface="+mn-cs"/>
              </a:rPr>
              <a:t>“flux</a:t>
            </a:r>
            <a:r>
              <a:rPr lang="en-US" altLang="en-US" sz="2800" dirty="0" smtClean="0">
                <a:solidFill>
                  <a:srgbClr val="0070C0"/>
                </a:solidFill>
                <a:latin typeface="+mn-lt"/>
                <a:cs typeface="+mn-cs"/>
              </a:rPr>
              <a:t> density” </a:t>
            </a:r>
            <a:r>
              <a:rPr lang="en-US" altLang="en-US" sz="2800" dirty="0" smtClean="0">
                <a:solidFill>
                  <a:srgbClr val="7030A0"/>
                </a:solidFill>
                <a:latin typeface="+mn-lt"/>
                <a:cs typeface="+mn-cs"/>
              </a:rPr>
              <a:t>is greater there.</a:t>
            </a:r>
            <a:endParaRPr lang="en-GB" altLang="en-US" sz="2800" dirty="0">
              <a:solidFill>
                <a:srgbClr val="7030A0"/>
              </a:solidFill>
              <a:latin typeface="+mn-lt"/>
              <a:cs typeface="+mn-cs"/>
            </a:endParaRPr>
          </a:p>
        </p:txBody>
      </p:sp>
      <p:sp>
        <p:nvSpPr>
          <p:cNvPr id="31" name="Line 1046"/>
          <p:cNvSpPr>
            <a:spLocks noChangeShapeType="1"/>
          </p:cNvSpPr>
          <p:nvPr/>
        </p:nvSpPr>
        <p:spPr bwMode="auto">
          <a:xfrm>
            <a:off x="3455798" y="2242113"/>
            <a:ext cx="3970238" cy="902060"/>
          </a:xfrm>
          <a:prstGeom prst="line">
            <a:avLst/>
          </a:prstGeom>
          <a:noFill/>
          <a:ln w="5715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2" name="Text Box 1028"/>
          <p:cNvSpPr txBox="1">
            <a:spLocks noChangeArrowheads="1"/>
          </p:cNvSpPr>
          <p:nvPr/>
        </p:nvSpPr>
        <p:spPr bwMode="auto">
          <a:xfrm>
            <a:off x="295174" y="5103484"/>
            <a:ext cx="26733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 smtClean="0">
                <a:solidFill>
                  <a:srgbClr val="FF0000"/>
                </a:solidFill>
                <a:latin typeface="+mn-lt"/>
                <a:cs typeface="+mn-cs"/>
              </a:rPr>
              <a:t>Weaker force due to lower </a:t>
            </a:r>
            <a:r>
              <a:rPr lang="en-US" altLang="en-US" sz="2800" dirty="0">
                <a:solidFill>
                  <a:srgbClr val="FF0000"/>
                </a:solidFill>
                <a:latin typeface="Arial"/>
                <a:cs typeface="+mn-cs"/>
              </a:rPr>
              <a:t>“flux density” </a:t>
            </a:r>
            <a:endParaRPr lang="en-GB" altLang="en-US" sz="28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33" name="Line 1046"/>
          <p:cNvSpPr>
            <a:spLocks noChangeShapeType="1"/>
          </p:cNvSpPr>
          <p:nvPr/>
        </p:nvSpPr>
        <p:spPr bwMode="auto">
          <a:xfrm flipV="1">
            <a:off x="2706984" y="4962296"/>
            <a:ext cx="4719051" cy="917774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922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3328"/>
            <a:ext cx="10972800" cy="1066800"/>
          </a:xfrm>
        </p:spPr>
        <p:txBody>
          <a:bodyPr/>
          <a:lstStyle/>
          <a:p>
            <a:r>
              <a:rPr lang="en-AU" dirty="0" smtClean="0"/>
              <a:t>MULTIPLE MAGNETS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109" y="1480128"/>
            <a:ext cx="3603737" cy="4324350"/>
          </a:xfrm>
        </p:spPr>
        <p:txBody>
          <a:bodyPr/>
          <a:lstStyle/>
          <a:p>
            <a:r>
              <a:rPr lang="en-AU" dirty="0" smtClean="0"/>
              <a:t>Magnetic Fields are combined as Vectors</a:t>
            </a:r>
            <a:endParaRPr lang="en-AU" dirty="0"/>
          </a:p>
        </p:txBody>
      </p:sp>
      <p:pic>
        <p:nvPicPr>
          <p:cNvPr id="2050" name="Picture 2" descr="https://upload.wikimedia.org/wikipedia/commons/thumb/9/95/VFPt_cylindrical_magnets_repelling.svg/2000px-VFPt_cylindrical_magnets_repelling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794" y="865044"/>
            <a:ext cx="7406024" cy="555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38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3328"/>
            <a:ext cx="10972800" cy="1066800"/>
          </a:xfrm>
        </p:spPr>
        <p:txBody>
          <a:bodyPr/>
          <a:lstStyle/>
          <a:p>
            <a:r>
              <a:rPr lang="en-AU" dirty="0" smtClean="0"/>
              <a:t>MULTIPLE MAGNETS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109" y="1480128"/>
            <a:ext cx="3603737" cy="4324350"/>
          </a:xfrm>
        </p:spPr>
        <p:txBody>
          <a:bodyPr/>
          <a:lstStyle/>
          <a:p>
            <a:r>
              <a:rPr lang="en-AU" dirty="0" smtClean="0"/>
              <a:t>Magnetic Fields are combined as Vectors</a:t>
            </a:r>
            <a:endParaRPr lang="en-AU" dirty="0"/>
          </a:p>
        </p:txBody>
      </p:sp>
      <p:pic>
        <p:nvPicPr>
          <p:cNvPr id="3074" name="Picture 2" descr="http://www.life.org.uk/dump/media/friction-and-magnets-friction-magnets-life-science-centre-educ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123" y="1480128"/>
            <a:ext cx="7620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38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3328"/>
            <a:ext cx="10972800" cy="1066800"/>
          </a:xfrm>
        </p:spPr>
        <p:txBody>
          <a:bodyPr/>
          <a:lstStyle/>
          <a:p>
            <a:r>
              <a:rPr lang="en-AU" dirty="0" smtClean="0"/>
              <a:t>MULTIPLE MAGNETS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109" y="1480128"/>
            <a:ext cx="3603737" cy="4324350"/>
          </a:xfrm>
        </p:spPr>
        <p:txBody>
          <a:bodyPr/>
          <a:lstStyle/>
          <a:p>
            <a:r>
              <a:rPr lang="en-AU" dirty="0" smtClean="0"/>
              <a:t>Magnetic Fields are combined as Vectors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46728"/>
            <a:ext cx="5801535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7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3328"/>
            <a:ext cx="10972800" cy="1066800"/>
          </a:xfrm>
        </p:spPr>
        <p:txBody>
          <a:bodyPr/>
          <a:lstStyle/>
          <a:p>
            <a:r>
              <a:rPr lang="en-AU" dirty="0" smtClean="0"/>
              <a:t>MULTIPLE MAGNETS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109" y="1480128"/>
            <a:ext cx="3603737" cy="4324350"/>
          </a:xfrm>
        </p:spPr>
        <p:txBody>
          <a:bodyPr/>
          <a:lstStyle/>
          <a:p>
            <a:r>
              <a:rPr lang="en-AU" dirty="0" smtClean="0"/>
              <a:t>Magnetic Fields are deflected </a:t>
            </a:r>
            <a:r>
              <a:rPr lang="en-AU" b="1" dirty="0" smtClean="0"/>
              <a:t>towards</a:t>
            </a:r>
            <a:r>
              <a:rPr lang="en-AU" dirty="0" smtClean="0"/>
              <a:t> and </a:t>
            </a:r>
            <a:r>
              <a:rPr lang="en-AU" b="1" dirty="0" smtClean="0"/>
              <a:t>through</a:t>
            </a:r>
            <a:r>
              <a:rPr lang="en-AU" dirty="0" smtClean="0"/>
              <a:t> soft iron.</a:t>
            </a:r>
          </a:p>
          <a:p>
            <a:endParaRPr lang="en-AU" dirty="0"/>
          </a:p>
          <a:p>
            <a:r>
              <a:rPr lang="en-AU" dirty="0" smtClean="0"/>
              <a:t>The field is </a:t>
            </a:r>
            <a:r>
              <a:rPr lang="en-AU" b="1" dirty="0" smtClean="0"/>
              <a:t>concentrated</a:t>
            </a:r>
            <a:r>
              <a:rPr lang="en-AU" dirty="0" smtClean="0"/>
              <a:t> in the iron</a:t>
            </a:r>
            <a:endParaRPr lang="en-AU" dirty="0"/>
          </a:p>
        </p:txBody>
      </p:sp>
      <p:pic>
        <p:nvPicPr>
          <p:cNvPr id="5122" name="Picture 2" descr="http://www.waybuilder.net/free-ed/Resources/13%20Engineering%20and%20Technology/TechnologyHub/IntroE_Pics/IntroE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68182"/>
            <a:ext cx="5808231" cy="3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solitaryroad.com/c1038/ole1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060" y="3666390"/>
            <a:ext cx="3641323" cy="327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www.fastonline.org/CD3WD_40/CD3WD/ELECTRIC/GTZ019E/GIF/P101B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969" y="3358572"/>
            <a:ext cx="4018968" cy="327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56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73882" y="693739"/>
            <a:ext cx="109728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Electromagnetism? </a:t>
            </a:r>
            <a:endParaRPr lang="en-GB" altLang="en-US" dirty="0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540" y="1760539"/>
            <a:ext cx="6037244" cy="43243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 smtClean="0"/>
              <a:t>What does electricity have to do with magnetism?</a:t>
            </a:r>
          </a:p>
          <a:p>
            <a:pPr eaLnBrk="1" hangingPunct="1">
              <a:buFontTx/>
              <a:buNone/>
            </a:pPr>
            <a:endParaRPr lang="en-US" altLang="en-US" dirty="0" smtClean="0"/>
          </a:p>
          <a:p>
            <a:pPr eaLnBrk="1" hangingPunct="1">
              <a:buFontTx/>
              <a:buNone/>
            </a:pPr>
            <a:r>
              <a:rPr lang="en-US" altLang="en-US" dirty="0" smtClean="0"/>
              <a:t>If compasses are placed around a wire carrying a strong enough current, they will be deflected.</a:t>
            </a:r>
          </a:p>
          <a:p>
            <a:pPr eaLnBrk="1" hangingPunct="1">
              <a:buFontTx/>
              <a:buNone/>
            </a:pPr>
            <a:endParaRPr lang="en-US" altLang="en-US" dirty="0" smtClean="0"/>
          </a:p>
          <a:p>
            <a:pPr eaLnBrk="1" hangingPunct="1">
              <a:buFontTx/>
              <a:buNone/>
            </a:pPr>
            <a:r>
              <a:rPr lang="en-US" altLang="en-US" dirty="0" smtClean="0">
                <a:solidFill>
                  <a:srgbClr val="0070C0"/>
                </a:solidFill>
              </a:rPr>
              <a:t>This indicates that current produces a magnetic field.</a:t>
            </a:r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GB" altLang="en-US" dirty="0" smtClean="0"/>
          </a:p>
        </p:txBody>
      </p:sp>
      <p:pic>
        <p:nvPicPr>
          <p:cNvPr id="5122" name="Picture 2" descr="http://www.school-for-champions.com/science/images/magnetic_field_moving_charges__compasse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089" y="2419715"/>
            <a:ext cx="4967268" cy="351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85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4499" y="336837"/>
            <a:ext cx="109728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ALL magnets have </a:t>
            </a:r>
            <a:r>
              <a:rPr lang="en-US" altLang="en-US" dirty="0" smtClean="0">
                <a:solidFill>
                  <a:srgbClr val="7030A0"/>
                </a:solidFill>
              </a:rPr>
              <a:t>two poles</a:t>
            </a:r>
          </a:p>
        </p:txBody>
      </p:sp>
      <p:pic>
        <p:nvPicPr>
          <p:cNvPr id="5124" name="Picture 4" descr="sunspot_horseshoe_magnet_b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20" y="1403637"/>
            <a:ext cx="8057682" cy="5198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6743700" y="2599945"/>
            <a:ext cx="27432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800" dirty="0">
                <a:latin typeface="Arial" panose="020B0604020202020204" pitchFamily="34" charset="0"/>
              </a:rPr>
              <a:t>NORTH </a:t>
            </a:r>
            <a:r>
              <a:rPr lang="en-US" altLang="en-US" sz="2800" b="1" i="1" dirty="0">
                <a:latin typeface="Arial" panose="020B0604020202020204" pitchFamily="34" charset="0"/>
              </a:rPr>
              <a:t>seeking</a:t>
            </a:r>
            <a:r>
              <a:rPr lang="en-US" altLang="en-US" sz="2800" dirty="0">
                <a:latin typeface="Arial" panose="020B0604020202020204" pitchFamily="34" charset="0"/>
              </a:rPr>
              <a:t> pole</a:t>
            </a:r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 flipH="1">
            <a:off x="5893806" y="2867280"/>
            <a:ext cx="924570" cy="993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6217376" y="5113459"/>
            <a:ext cx="244679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SOUTH </a:t>
            </a:r>
            <a:r>
              <a:rPr lang="en-US" altLang="en-US" sz="2800" b="1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seeking</a:t>
            </a:r>
            <a:r>
              <a:rPr lang="en-US" alt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pole</a:t>
            </a:r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 flipH="1" flipV="1">
            <a:off x="5261090" y="5201215"/>
            <a:ext cx="956285" cy="27613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012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73882" y="693739"/>
            <a:ext cx="109728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Electromagnetism? </a:t>
            </a:r>
            <a:endParaRPr lang="en-GB" altLang="en-US" dirty="0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540" y="1760539"/>
            <a:ext cx="6037244" cy="43243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 smtClean="0"/>
              <a:t>The deflection direction is </a:t>
            </a:r>
            <a:r>
              <a:rPr lang="en-US" altLang="en-US" b="1" dirty="0">
                <a:solidFill>
                  <a:srgbClr val="0070C0"/>
                </a:solidFill>
              </a:rPr>
              <a:t>perpendicular</a:t>
            </a:r>
            <a:r>
              <a:rPr lang="en-US" altLang="en-US" dirty="0" smtClean="0"/>
              <a:t> to the direction of current but varies depending on where the compass if placed indicating a </a:t>
            </a:r>
            <a:r>
              <a:rPr lang="en-US" altLang="en-US" b="1" dirty="0" smtClean="0">
                <a:solidFill>
                  <a:srgbClr val="0070C0"/>
                </a:solidFill>
              </a:rPr>
              <a:t>circular field </a:t>
            </a:r>
            <a:r>
              <a:rPr lang="en-US" altLang="en-US" dirty="0" smtClean="0"/>
              <a:t>around the conductor.</a:t>
            </a:r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GB" altLang="en-US" dirty="0" smtClean="0"/>
          </a:p>
        </p:txBody>
      </p:sp>
      <p:pic>
        <p:nvPicPr>
          <p:cNvPr id="5122" name="Picture 2" descr="http://www.school-for-champions.com/science/images/magnetic_field_moving_charges__compasse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089" y="2419715"/>
            <a:ext cx="4967268" cy="351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upload.wikimedia.org/wikibooks/en/3/32/Magnetic_field_of_a_current_carrying_wi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14531" y="4460778"/>
            <a:ext cx="220980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4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73882" y="693739"/>
            <a:ext cx="109728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Electromagnetism? </a:t>
            </a:r>
            <a:endParaRPr lang="en-GB" altLang="en-US" dirty="0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270" y="1911161"/>
            <a:ext cx="2732183" cy="43243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 smtClean="0"/>
              <a:t>If the current direction is reversed the direction of the circular magnetic field is also reversed.</a:t>
            </a:r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GB" altLang="en-US" dirty="0" smtClean="0"/>
          </a:p>
        </p:txBody>
      </p:sp>
      <p:pic>
        <p:nvPicPr>
          <p:cNvPr id="6150" name="Picture 6" descr="http://www.electronics-tutorials.ws/electromagnetism/mag8.gif?8122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986" y="1360529"/>
            <a:ext cx="8697013" cy="498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34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73882" y="693739"/>
            <a:ext cx="109728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Moving charges (currents) – </a:t>
            </a:r>
            <a:r>
              <a:rPr lang="en-US" altLang="en-US" dirty="0" smtClean="0">
                <a:solidFill>
                  <a:srgbClr val="0070C0"/>
                </a:solidFill>
              </a:rPr>
              <a:t>Right Hand Curl Rule</a:t>
            </a:r>
            <a:endParaRPr lang="en-GB" altLang="en-US" dirty="0" smtClean="0">
              <a:solidFill>
                <a:srgbClr val="0070C0"/>
              </a:solidFill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539" y="1760539"/>
            <a:ext cx="10745117" cy="43243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 smtClean="0"/>
              <a:t>	Moving charges (electric currents) also produce a magnetic field</a:t>
            </a:r>
            <a:endParaRPr lang="en-GB" altLang="en-US" dirty="0" smtClean="0"/>
          </a:p>
        </p:txBody>
      </p:sp>
      <p:pic>
        <p:nvPicPr>
          <p:cNvPr id="21508" name="Picture 8" descr="Phys_img0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491" y="2362599"/>
            <a:ext cx="5731546" cy="449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Text Box 10"/>
          <p:cNvSpPr txBox="1">
            <a:spLocks noChangeArrowheads="1"/>
          </p:cNvSpPr>
          <p:nvPr/>
        </p:nvSpPr>
        <p:spPr bwMode="auto">
          <a:xfrm>
            <a:off x="8397778" y="2606844"/>
            <a:ext cx="3330115" cy="10156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000" b="1" dirty="0" smtClean="0">
                <a:solidFill>
                  <a:srgbClr val="FF0000"/>
                </a:solidFill>
                <a:latin typeface="+mn-lt"/>
              </a:rPr>
              <a:t>Conventional </a:t>
            </a: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current </a:t>
            </a: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– </a:t>
            </a:r>
            <a:r>
              <a:rPr lang="en-US" altLang="en-US" sz="2000" dirty="0" smtClean="0">
                <a:solidFill>
                  <a:srgbClr val="FF0000"/>
                </a:solidFill>
                <a:latin typeface="+mn-lt"/>
              </a:rPr>
              <a:t>so electrons </a:t>
            </a: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flow in the opposite direction</a:t>
            </a:r>
            <a:endParaRPr lang="en-GB" altLang="en-US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1511" name="Line 11"/>
          <p:cNvSpPr>
            <a:spLocks noChangeShapeType="1"/>
          </p:cNvSpPr>
          <p:nvPr/>
        </p:nvSpPr>
        <p:spPr bwMode="auto">
          <a:xfrm flipH="1">
            <a:off x="7948751" y="3114675"/>
            <a:ext cx="446005" cy="17921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pic>
        <p:nvPicPr>
          <p:cNvPr id="15364" name="Picture 4" descr="http://sharkphysics.weebly.com/uploads/8/5/9/5/8595301/396491004.jpg?3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4" y="3293894"/>
            <a:ext cx="28575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3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73882" y="693739"/>
            <a:ext cx="109728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Moving charges (currents) – </a:t>
            </a:r>
            <a:r>
              <a:rPr lang="en-US" altLang="en-US" dirty="0" smtClean="0">
                <a:solidFill>
                  <a:srgbClr val="0070C0"/>
                </a:solidFill>
              </a:rPr>
              <a:t>Right Hand Curl Rule</a:t>
            </a:r>
            <a:endParaRPr lang="en-GB" altLang="en-US" dirty="0" smtClean="0">
              <a:solidFill>
                <a:srgbClr val="0070C0"/>
              </a:solidFill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539" y="1760539"/>
            <a:ext cx="10745117" cy="43243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 smtClean="0"/>
              <a:t>	We use an </a:t>
            </a:r>
            <a:r>
              <a:rPr lang="en-US" altLang="en-US" b="1" dirty="0" smtClean="0">
                <a:solidFill>
                  <a:srgbClr val="0070C0"/>
                </a:solidFill>
              </a:rPr>
              <a:t>X</a:t>
            </a:r>
            <a:r>
              <a:rPr lang="en-US" altLang="en-US" dirty="0" smtClean="0"/>
              <a:t> to show current moving into the page / screen and a </a:t>
            </a:r>
            <a:r>
              <a:rPr lang="en-US" altLang="en-US" b="1" dirty="0" smtClean="0"/>
              <a:t>dot </a:t>
            </a:r>
            <a:r>
              <a:rPr lang="en-US" altLang="en-US" b="1" dirty="0" smtClean="0">
                <a:solidFill>
                  <a:srgbClr val="0070C0"/>
                </a:solidFill>
              </a:rPr>
              <a:t>●</a:t>
            </a:r>
            <a:r>
              <a:rPr lang="en-US" altLang="en-US" dirty="0" smtClean="0"/>
              <a:t> top show it coming out. Think of these as the point and the fletching of an arrow or dart</a:t>
            </a:r>
            <a:endParaRPr lang="en-GB" altLang="en-US" dirty="0" smtClean="0"/>
          </a:p>
        </p:txBody>
      </p:sp>
      <p:pic>
        <p:nvPicPr>
          <p:cNvPr id="12290" name="Picture 2" descr="http://www.physics.brocku.ca/PPLATO/h-flap/phys4_2f_1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30" y="3086255"/>
            <a:ext cx="7961526" cy="356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48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201" y="735970"/>
            <a:ext cx="11709732" cy="43243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 smtClean="0"/>
              <a:t>	What happens if two wires carrying current are put close to each other? </a:t>
            </a:r>
            <a:r>
              <a:rPr lang="en-US" altLang="en-US" b="1" dirty="0" smtClean="0">
                <a:solidFill>
                  <a:srgbClr val="00B0F0"/>
                </a:solidFill>
              </a:rPr>
              <a:t>Try drawing the fields that are produced by each wire</a:t>
            </a:r>
            <a:r>
              <a:rPr lang="en-US" altLang="en-US" b="1" dirty="0" smtClean="0"/>
              <a:t>.</a:t>
            </a:r>
            <a:endParaRPr lang="en-GB" altLang="en-US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570" y="5442246"/>
            <a:ext cx="285790" cy="2953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831" y="5442246"/>
            <a:ext cx="285790" cy="285790"/>
          </a:xfrm>
          <a:prstGeom prst="rect">
            <a:avLst/>
          </a:prstGeom>
        </p:spPr>
      </p:pic>
      <p:pic>
        <p:nvPicPr>
          <p:cNvPr id="11" name="Picture 4" descr="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" t="8490" r="3106"/>
          <a:stretch/>
        </p:blipFill>
        <p:spPr bwMode="auto">
          <a:xfrm>
            <a:off x="1828800" y="1768935"/>
            <a:ext cx="1685580" cy="234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" t="6859"/>
          <a:stretch/>
        </p:blipFill>
        <p:spPr bwMode="auto">
          <a:xfrm rot="10800000">
            <a:off x="8152482" y="1715399"/>
            <a:ext cx="1707614" cy="239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500" y="5472725"/>
            <a:ext cx="285790" cy="2953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028" y="5472725"/>
            <a:ext cx="285790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1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201" y="735970"/>
            <a:ext cx="10745117" cy="43243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 smtClean="0"/>
              <a:t>	What happens if two wires carrying current are put close to each other?</a:t>
            </a:r>
            <a:endParaRPr lang="en-GB" altLang="en-US" dirty="0" smtClean="0"/>
          </a:p>
        </p:txBody>
      </p:sp>
      <p:pic>
        <p:nvPicPr>
          <p:cNvPr id="6" name="Picture 4" descr="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" t="8490" r="3106"/>
          <a:stretch/>
        </p:blipFill>
        <p:spPr bwMode="auto">
          <a:xfrm>
            <a:off x="1828800" y="1768935"/>
            <a:ext cx="1685580" cy="234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" t="6859"/>
          <a:stretch/>
        </p:blipFill>
        <p:spPr bwMode="auto">
          <a:xfrm rot="10800000">
            <a:off x="8152482" y="1715399"/>
            <a:ext cx="1707614" cy="239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gaussbusters.com/images/uploads/articles/ppmfig2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2" t="4414"/>
          <a:stretch/>
        </p:blipFill>
        <p:spPr bwMode="auto">
          <a:xfrm>
            <a:off x="1178805" y="4748270"/>
            <a:ext cx="2726214" cy="176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gaussbusters.com/images/uploads/articles/ppmfig2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" r="49713"/>
          <a:stretch/>
        </p:blipFill>
        <p:spPr bwMode="auto">
          <a:xfrm>
            <a:off x="7754037" y="4871990"/>
            <a:ext cx="2778089" cy="183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73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219" y="791055"/>
            <a:ext cx="2908454" cy="43243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 smtClean="0"/>
              <a:t>	What happens if two wires carrying current are put close to each other?</a:t>
            </a:r>
            <a:endParaRPr lang="en-GB" altLang="en-US" dirty="0" smtClean="0"/>
          </a:p>
        </p:txBody>
      </p:sp>
      <p:pic>
        <p:nvPicPr>
          <p:cNvPr id="13316" name="Picture 4" descr="http://lrrpublic.cli.det.nsw.edu.au/lrrSecure/Sites/Web/Forces_and_fields_creative_commons/7307/graphics/2007_049_f4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620" y="660353"/>
            <a:ext cx="4858438" cy="601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15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90" y="360803"/>
            <a:ext cx="10972800" cy="1066800"/>
          </a:xfrm>
        </p:spPr>
        <p:txBody>
          <a:bodyPr/>
          <a:lstStyle/>
          <a:p>
            <a:r>
              <a:rPr lang="en-AU" dirty="0" smtClean="0"/>
              <a:t>Which direction will the plotting compass point?</a:t>
            </a:r>
            <a:endParaRPr lang="en-AU" dirty="0"/>
          </a:p>
        </p:txBody>
      </p:sp>
      <p:pic>
        <p:nvPicPr>
          <p:cNvPr id="8194" name="Picture 2" descr="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20" y="1427603"/>
            <a:ext cx="3143828" cy="223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00" y="1427603"/>
            <a:ext cx="3143828" cy="223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17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19" y="4258380"/>
            <a:ext cx="3385689" cy="238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857" y="1468971"/>
            <a:ext cx="11334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1035"/>
          <p:cNvGrpSpPr>
            <a:grpSpLocks/>
          </p:cNvGrpSpPr>
          <p:nvPr/>
        </p:nvGrpSpPr>
        <p:grpSpPr bwMode="auto">
          <a:xfrm>
            <a:off x="2293262" y="1667371"/>
            <a:ext cx="505021" cy="536002"/>
            <a:chOff x="336" y="2976"/>
            <a:chExt cx="288" cy="288"/>
          </a:xfrm>
        </p:grpSpPr>
        <p:sp>
          <p:nvSpPr>
            <p:cNvPr id="10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1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12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3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14" name="Group 1035"/>
          <p:cNvGrpSpPr>
            <a:grpSpLocks/>
          </p:cNvGrpSpPr>
          <p:nvPr/>
        </p:nvGrpSpPr>
        <p:grpSpPr bwMode="auto">
          <a:xfrm>
            <a:off x="6268515" y="1667371"/>
            <a:ext cx="505021" cy="536002"/>
            <a:chOff x="336" y="2976"/>
            <a:chExt cx="288" cy="288"/>
          </a:xfrm>
        </p:grpSpPr>
        <p:sp>
          <p:nvSpPr>
            <p:cNvPr id="15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6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17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8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19" name="Group 1035"/>
          <p:cNvGrpSpPr>
            <a:grpSpLocks/>
          </p:cNvGrpSpPr>
          <p:nvPr/>
        </p:nvGrpSpPr>
        <p:grpSpPr bwMode="auto">
          <a:xfrm>
            <a:off x="2321318" y="4498148"/>
            <a:ext cx="505021" cy="536002"/>
            <a:chOff x="336" y="2976"/>
            <a:chExt cx="288" cy="288"/>
          </a:xfrm>
        </p:grpSpPr>
        <p:sp>
          <p:nvSpPr>
            <p:cNvPr id="20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21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22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3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pic>
        <p:nvPicPr>
          <p:cNvPr id="8202" name="Picture 10" descr="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00" y="4258380"/>
            <a:ext cx="3143828" cy="232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1035"/>
          <p:cNvGrpSpPr>
            <a:grpSpLocks/>
          </p:cNvGrpSpPr>
          <p:nvPr/>
        </p:nvGrpSpPr>
        <p:grpSpPr bwMode="auto">
          <a:xfrm rot="10800000">
            <a:off x="6212401" y="4627993"/>
            <a:ext cx="505021" cy="536002"/>
            <a:chOff x="336" y="2976"/>
            <a:chExt cx="288" cy="288"/>
          </a:xfrm>
        </p:grpSpPr>
        <p:sp>
          <p:nvSpPr>
            <p:cNvPr id="26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27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28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9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35" name="Group 1035"/>
          <p:cNvGrpSpPr>
            <a:grpSpLocks/>
          </p:cNvGrpSpPr>
          <p:nvPr/>
        </p:nvGrpSpPr>
        <p:grpSpPr bwMode="auto">
          <a:xfrm rot="16200000">
            <a:off x="10483688" y="2991527"/>
            <a:ext cx="505021" cy="536002"/>
            <a:chOff x="336" y="2976"/>
            <a:chExt cx="288" cy="288"/>
          </a:xfrm>
        </p:grpSpPr>
        <p:sp>
          <p:nvSpPr>
            <p:cNvPr id="36" name="Oval 1031"/>
            <p:cNvSpPr>
              <a:spLocks noChangeArrowheads="1"/>
            </p:cNvSpPr>
            <p:nvPr/>
          </p:nvSpPr>
          <p:spPr bwMode="auto">
            <a:xfrm>
              <a:off x="336" y="297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37" name="Group 1034"/>
            <p:cNvGrpSpPr>
              <a:grpSpLocks/>
            </p:cNvGrpSpPr>
            <p:nvPr/>
          </p:nvGrpSpPr>
          <p:grpSpPr bwMode="auto">
            <a:xfrm>
              <a:off x="448" y="2976"/>
              <a:ext cx="48" cy="288"/>
              <a:chOff x="384" y="2064"/>
              <a:chExt cx="48" cy="288"/>
            </a:xfrm>
          </p:grpSpPr>
          <p:sp>
            <p:nvSpPr>
              <p:cNvPr id="38" name="AutoShape 1032"/>
              <p:cNvSpPr>
                <a:spLocks noChangeArrowheads="1"/>
              </p:cNvSpPr>
              <p:nvPr/>
            </p:nvSpPr>
            <p:spPr bwMode="auto">
              <a:xfrm>
                <a:off x="384" y="2064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9" name="AutoShape 1033"/>
              <p:cNvSpPr>
                <a:spLocks noChangeArrowheads="1"/>
              </p:cNvSpPr>
              <p:nvPr/>
            </p:nvSpPr>
            <p:spPr bwMode="auto">
              <a:xfrm flipV="1">
                <a:off x="384" y="2208"/>
                <a:ext cx="48" cy="14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10481088" y="2393644"/>
            <a:ext cx="536002" cy="505021"/>
            <a:chOff x="10435593" y="5451835"/>
            <a:chExt cx="536002" cy="505021"/>
          </a:xfrm>
        </p:grpSpPr>
        <p:grpSp>
          <p:nvGrpSpPr>
            <p:cNvPr id="30" name="Group 1035"/>
            <p:cNvGrpSpPr>
              <a:grpSpLocks/>
            </p:cNvGrpSpPr>
            <p:nvPr/>
          </p:nvGrpSpPr>
          <p:grpSpPr bwMode="auto">
            <a:xfrm rot="5400000">
              <a:off x="10451083" y="5436345"/>
              <a:ext cx="505021" cy="536002"/>
              <a:chOff x="336" y="2976"/>
              <a:chExt cx="288" cy="288"/>
            </a:xfrm>
          </p:grpSpPr>
          <p:sp>
            <p:nvSpPr>
              <p:cNvPr id="31" name="Oval 1031"/>
              <p:cNvSpPr>
                <a:spLocks noChangeArrowheads="1"/>
              </p:cNvSpPr>
              <p:nvPr/>
            </p:nvSpPr>
            <p:spPr bwMode="auto">
              <a:xfrm>
                <a:off x="336" y="2976"/>
                <a:ext cx="288" cy="28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8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32" name="Group 1034"/>
              <p:cNvGrpSpPr>
                <a:grpSpLocks/>
              </p:cNvGrpSpPr>
              <p:nvPr/>
            </p:nvGrpSpPr>
            <p:grpSpPr bwMode="auto">
              <a:xfrm>
                <a:off x="448" y="2976"/>
                <a:ext cx="48" cy="288"/>
                <a:chOff x="384" y="2064"/>
                <a:chExt cx="48" cy="288"/>
              </a:xfrm>
            </p:grpSpPr>
            <p:sp>
              <p:nvSpPr>
                <p:cNvPr id="33" name="AutoShape 1032"/>
                <p:cNvSpPr>
                  <a:spLocks noChangeArrowheads="1"/>
                </p:cNvSpPr>
                <p:nvPr/>
              </p:nvSpPr>
              <p:spPr bwMode="auto">
                <a:xfrm>
                  <a:off x="384" y="2064"/>
                  <a:ext cx="48" cy="144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4" name="AutoShape 1033"/>
                <p:cNvSpPr>
                  <a:spLocks noChangeArrowheads="1"/>
                </p:cNvSpPr>
                <p:nvPr/>
              </p:nvSpPr>
              <p:spPr bwMode="auto">
                <a:xfrm flipV="1">
                  <a:off x="384" y="2208"/>
                  <a:ext cx="48" cy="14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40590" y="5461686"/>
              <a:ext cx="104790" cy="457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879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90" y="360803"/>
            <a:ext cx="10972800" cy="1066800"/>
          </a:xfrm>
        </p:spPr>
        <p:txBody>
          <a:bodyPr/>
          <a:lstStyle/>
          <a:p>
            <a:r>
              <a:rPr lang="en-AU" dirty="0" smtClean="0"/>
              <a:t>What will happen to the Wires?</a:t>
            </a:r>
            <a:endParaRPr lang="en-AU" dirty="0"/>
          </a:p>
        </p:txBody>
      </p:sp>
      <p:pic>
        <p:nvPicPr>
          <p:cNvPr id="9218" name="Picture 2" descr="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t="7785" r="-4267" b="-7785"/>
          <a:stretch/>
        </p:blipFill>
        <p:spPr bwMode="auto">
          <a:xfrm>
            <a:off x="1320542" y="2012804"/>
            <a:ext cx="2500016" cy="361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t="7914"/>
          <a:stretch/>
        </p:blipFill>
        <p:spPr bwMode="auto">
          <a:xfrm>
            <a:off x="8438920" y="2012804"/>
            <a:ext cx="2416366" cy="328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Arrow 3"/>
          <p:cNvSpPr/>
          <p:nvPr/>
        </p:nvSpPr>
        <p:spPr>
          <a:xfrm>
            <a:off x="3450417" y="3363732"/>
            <a:ext cx="1090670" cy="5801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Left Arrow 10"/>
          <p:cNvSpPr/>
          <p:nvPr/>
        </p:nvSpPr>
        <p:spPr>
          <a:xfrm>
            <a:off x="7437867" y="3363733"/>
            <a:ext cx="1090670" cy="5801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Left Arrow 11"/>
          <p:cNvSpPr/>
          <p:nvPr/>
        </p:nvSpPr>
        <p:spPr>
          <a:xfrm rot="10800000">
            <a:off x="410831" y="3381951"/>
            <a:ext cx="1090670" cy="5801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Left Arrow 13"/>
          <p:cNvSpPr/>
          <p:nvPr/>
        </p:nvSpPr>
        <p:spPr>
          <a:xfrm rot="10800000">
            <a:off x="11042572" y="3363733"/>
            <a:ext cx="1090670" cy="5801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026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21492"/>
            <a:ext cx="10972800" cy="1066800"/>
          </a:xfrm>
        </p:spPr>
        <p:txBody>
          <a:bodyPr/>
          <a:lstStyle/>
          <a:p>
            <a:r>
              <a:rPr lang="en-AU" dirty="0" smtClean="0"/>
              <a:t>Current Carrying Coils </a:t>
            </a:r>
            <a:r>
              <a:rPr lang="en-AU" dirty="0" smtClean="0">
                <a:solidFill>
                  <a:srgbClr val="0070C0"/>
                </a:solidFill>
              </a:rPr>
              <a:t>- Solenoids</a:t>
            </a:r>
            <a:endParaRPr lang="en-AU" dirty="0">
              <a:solidFill>
                <a:srgbClr val="0070C0"/>
              </a:solidFill>
            </a:endParaRPr>
          </a:p>
        </p:txBody>
      </p:sp>
      <p:pic>
        <p:nvPicPr>
          <p:cNvPr id="10244" name="Picture 4" descr="https://d18l82el6cdm1i.cloudfront.net/image_optimizer/09ed5d557b238a38950fbe4ca1885d15b4f3932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21682"/>
            <a:ext cx="5013746" cy="295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d18l82el6cdm1i.cloudfront.net/image_optimizer/adeb7e73fd7d671288aa05e86546d0014356bc8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137" y="1154892"/>
            <a:ext cx="4183157" cy="33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encrypted-tbn1.gstatic.com/images?q=tbn:ANd9GcRyePNhEE9hqfbVsAcVjcCWzij2si0_WnXMSbZHcaRrQilhiuAzS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581" y="4339606"/>
            <a:ext cx="4580897" cy="247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68223" y="4507854"/>
            <a:ext cx="4849033" cy="37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anose="02040502050405020303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dirty="0" smtClean="0"/>
              <a:t>A coil of wire produces a more intense magnetic field. We call this a </a:t>
            </a:r>
            <a:r>
              <a:rPr lang="en-US" altLang="en-US" b="1" dirty="0" smtClean="0">
                <a:solidFill>
                  <a:srgbClr val="0070C0"/>
                </a:solidFill>
              </a:rPr>
              <a:t>SOLENOID</a:t>
            </a:r>
            <a:r>
              <a:rPr lang="en-US" altLang="en-US" dirty="0" smtClean="0">
                <a:solidFill>
                  <a:srgbClr val="0070C0"/>
                </a:solidFill>
              </a:rPr>
              <a:t> </a:t>
            </a:r>
            <a:r>
              <a:rPr lang="en-US" altLang="en-US" dirty="0" smtClean="0"/>
              <a:t>or commonly an electromagnet,</a:t>
            </a: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4176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0546" y="533400"/>
            <a:ext cx="10972800" cy="1066800"/>
          </a:xfrm>
        </p:spPr>
        <p:txBody>
          <a:bodyPr/>
          <a:lstStyle/>
          <a:p>
            <a:pPr eaLnBrk="1" hangingPunct="1"/>
            <a:r>
              <a:rPr lang="en-US" altLang="en-US" dirty="0"/>
              <a:t>Breaking a magnet produces </a:t>
            </a:r>
            <a:r>
              <a:rPr lang="en-US" altLang="en-US" dirty="0">
                <a:solidFill>
                  <a:srgbClr val="7030A0"/>
                </a:solidFill>
              </a:rPr>
              <a:t>two magnets!</a:t>
            </a: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3782840" y="2652665"/>
            <a:ext cx="3886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3935240" y="2881266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6983240" y="2881266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2716040" y="3948065"/>
            <a:ext cx="1981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6602240" y="3948065"/>
            <a:ext cx="1905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6754640" y="4176666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2868440" y="4176666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6158" name="Text Box 14"/>
          <p:cNvSpPr txBox="1">
            <a:spLocks noChangeArrowheads="1"/>
          </p:cNvSpPr>
          <p:nvPr/>
        </p:nvSpPr>
        <p:spPr bwMode="auto">
          <a:xfrm>
            <a:off x="7897640" y="4176666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6159" name="Text Box 15"/>
          <p:cNvSpPr txBox="1">
            <a:spLocks noChangeArrowheads="1"/>
          </p:cNvSpPr>
          <p:nvPr/>
        </p:nvSpPr>
        <p:spPr bwMode="auto">
          <a:xfrm>
            <a:off x="4011440" y="4176666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5687840" y="2652665"/>
            <a:ext cx="0" cy="838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836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/>
      <p:bldP spid="6154" grpId="0" animBg="1"/>
      <p:bldP spid="6155" grpId="0" animBg="1"/>
      <p:bldP spid="6156" grpId="0"/>
      <p:bldP spid="6157" grpId="0"/>
      <p:bldP spid="6158" grpId="0"/>
      <p:bldP spid="615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84" y="590433"/>
            <a:ext cx="10972800" cy="1066800"/>
          </a:xfrm>
        </p:spPr>
        <p:txBody>
          <a:bodyPr/>
          <a:lstStyle/>
          <a:p>
            <a:r>
              <a:rPr lang="en-AU" dirty="0" smtClean="0"/>
              <a:t>Current Carrying Coils </a:t>
            </a:r>
            <a:r>
              <a:rPr lang="en-AU" dirty="0" smtClean="0">
                <a:solidFill>
                  <a:srgbClr val="0070C0"/>
                </a:solidFill>
              </a:rPr>
              <a:t>- Solenoids</a:t>
            </a:r>
            <a:endParaRPr lang="en-AU" dirty="0">
              <a:solidFill>
                <a:srgbClr val="0070C0"/>
              </a:solidFill>
            </a:endParaRPr>
          </a:p>
        </p:txBody>
      </p:sp>
      <p:pic>
        <p:nvPicPr>
          <p:cNvPr id="10246" name="Picture 6" descr="http://webs.mn.catholic.edu.au/physics/emery/assets/electr2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69" y="1781739"/>
            <a:ext cx="47339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phys420.phas.ubc.ca/p420_12/billy/VFPt_Solenoid_correct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625" y="1879284"/>
            <a:ext cx="5725231" cy="233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encrypted-tbn1.gstatic.com/images?q=tbn:ANd9GcRyePNhEE9hqfbVsAcVjcCWzij2si0_WnXMSbZHcaRrQilhiuAzS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581" y="4339606"/>
            <a:ext cx="4580897" cy="247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17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84" y="590433"/>
            <a:ext cx="10972800" cy="1066800"/>
          </a:xfrm>
        </p:spPr>
        <p:txBody>
          <a:bodyPr/>
          <a:lstStyle/>
          <a:p>
            <a:r>
              <a:rPr lang="en-AU" dirty="0" smtClean="0"/>
              <a:t>Current Carrying Coils </a:t>
            </a:r>
            <a:r>
              <a:rPr lang="en-AU" dirty="0" smtClean="0">
                <a:solidFill>
                  <a:srgbClr val="0070C0"/>
                </a:solidFill>
              </a:rPr>
              <a:t>- Solenoids</a:t>
            </a:r>
            <a:endParaRPr lang="en-AU" dirty="0">
              <a:solidFill>
                <a:srgbClr val="0070C0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5647" y="1995166"/>
            <a:ext cx="4682278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anose="02040502050405020303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dirty="0" smtClean="0"/>
              <a:t>Soft iron can be used to concentrate (increase the strength of a solenoid)</a:t>
            </a:r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r>
              <a:rPr lang="en-US" altLang="en-US" dirty="0" smtClean="0"/>
              <a:t>and direct the field to where it is needed.</a:t>
            </a:r>
            <a:endParaRPr lang="en-GB" altLang="en-US" dirty="0" smtClean="0"/>
          </a:p>
        </p:txBody>
      </p:sp>
      <p:pic>
        <p:nvPicPr>
          <p:cNvPr id="6146" name="Picture 2" descr="https://upload.wikimedia.org/wikipedia/commons/thumb/d/d0/Electromagnet_with_gap.svg/2000px-Electromagnet_with_gap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50" y="3890704"/>
            <a:ext cx="2864225" cy="314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alchemical.org/em/img/transform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437" y="471229"/>
            <a:ext cx="30670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district196.org/avhs/dept/science/acc_physics/Fig%2019-ga0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84" y="2614560"/>
            <a:ext cx="2379881" cy="255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39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Thats all folks! Looney Tun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767604"/>
            <a:ext cx="12446377" cy="9334783"/>
          </a:xfrm>
        </p:spPr>
      </p:pic>
    </p:spTree>
    <p:extLst>
      <p:ext uri="{BB962C8B-B14F-4D97-AF65-F5344CB8AC3E}">
        <p14:creationId xmlns:p14="http://schemas.microsoft.com/office/powerpoint/2010/main" val="23081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91493" y="690327"/>
            <a:ext cx="10972800" cy="10668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Opposite poles attract and like poles repel</a:t>
            </a:r>
          </a:p>
        </p:txBody>
      </p:sp>
      <p:pic>
        <p:nvPicPr>
          <p:cNvPr id="8196" name="Picture 4" descr="NewMag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824" y="1514756"/>
            <a:ext cx="6986530" cy="5239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14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91493" y="690327"/>
            <a:ext cx="10972800" cy="10668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Opposite poles attract and like poles repel</a:t>
            </a:r>
          </a:p>
        </p:txBody>
      </p:sp>
      <p:pic>
        <p:nvPicPr>
          <p:cNvPr id="4" name="Picture 3" descr="http://i3.kym-cdn.com/photos/images/facebook/000/074/256/128577030299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631" y="1627679"/>
            <a:ext cx="5715000" cy="4972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06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73089"/>
            <a:ext cx="109728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Magnetic materials</a:t>
            </a:r>
          </a:p>
        </p:txBody>
      </p:sp>
      <p:pic>
        <p:nvPicPr>
          <p:cNvPr id="9220" name="Picture 4" descr="magnet-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116" y="1106489"/>
            <a:ext cx="5915284" cy="5249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09600" y="1770063"/>
            <a:ext cx="4678363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  <a:latin typeface="Arial" panose="020B0604020202020204" pitchFamily="34" charset="0"/>
              </a:rPr>
              <a:t>Iron (steel), Cobalt </a:t>
            </a:r>
            <a:r>
              <a:rPr lang="en-US" altLang="en-US" sz="3600" dirty="0">
                <a:latin typeface="Arial" panose="020B0604020202020204" pitchFamily="34" charset="0"/>
              </a:rPr>
              <a:t>and</a:t>
            </a:r>
            <a:r>
              <a:rPr lang="en-US" altLang="en-US" sz="3600" dirty="0">
                <a:solidFill>
                  <a:srgbClr val="0000FF"/>
                </a:solidFill>
                <a:latin typeface="Arial" panose="020B0604020202020204" pitchFamily="34" charset="0"/>
              </a:rPr>
              <a:t> Nickel</a:t>
            </a:r>
          </a:p>
        </p:txBody>
      </p:sp>
      <p:pic>
        <p:nvPicPr>
          <p:cNvPr id="18434" name="Picture 2" descr="http://static.neatorama.com/images/2006-03/mr-magnetis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63" y="3327093"/>
            <a:ext cx="2940665" cy="311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1"/>
            <a:ext cx="109728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Induced Magnetism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3140" y="1785938"/>
            <a:ext cx="10972800" cy="43243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 smtClean="0"/>
              <a:t>	When a magnetic material is close to a magnet, it becomes a magnet itself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 smtClean="0"/>
              <a:t>	We say it has </a:t>
            </a:r>
            <a:r>
              <a:rPr lang="en-US" altLang="en-US" dirty="0" smtClean="0">
                <a:solidFill>
                  <a:srgbClr val="FF0000"/>
                </a:solidFill>
              </a:rPr>
              <a:t>induced magnetism</a:t>
            </a:r>
          </a:p>
        </p:txBody>
      </p:sp>
      <p:pic>
        <p:nvPicPr>
          <p:cNvPr id="12292" name="Picture 4" descr="paperclip4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048001"/>
            <a:ext cx="2800350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93" name="Group 5"/>
          <p:cNvGrpSpPr>
            <a:grpSpLocks/>
          </p:cNvGrpSpPr>
          <p:nvPr/>
        </p:nvGrpSpPr>
        <p:grpSpPr bwMode="auto">
          <a:xfrm>
            <a:off x="6781800" y="3657601"/>
            <a:ext cx="2928938" cy="581025"/>
            <a:chOff x="1759" y="2405"/>
            <a:chExt cx="1845" cy="366"/>
          </a:xfrm>
        </p:grpSpPr>
        <p:sp>
          <p:nvSpPr>
            <p:cNvPr id="12298" name="Rectangle 6"/>
            <p:cNvSpPr>
              <a:spLocks noChangeArrowheads="1"/>
            </p:cNvSpPr>
            <p:nvPr/>
          </p:nvSpPr>
          <p:spPr bwMode="auto">
            <a:xfrm>
              <a:off x="1759" y="2405"/>
              <a:ext cx="1845" cy="366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99" name="Text Box 7"/>
            <p:cNvSpPr txBox="1">
              <a:spLocks noChangeArrowheads="1"/>
            </p:cNvSpPr>
            <p:nvPr/>
          </p:nvSpPr>
          <p:spPr bwMode="auto">
            <a:xfrm>
              <a:off x="3293" y="2445"/>
              <a:ext cx="249" cy="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</a:rPr>
                <a:t>N</a:t>
              </a:r>
              <a:endParaRPr lang="en-GB" altLang="en-US" b="1">
                <a:solidFill>
                  <a:srgbClr val="0000FF"/>
                </a:solidFill>
              </a:endParaRPr>
            </a:p>
          </p:txBody>
        </p:sp>
        <p:sp>
          <p:nvSpPr>
            <p:cNvPr id="12300" name="Text Box 8"/>
            <p:cNvSpPr txBox="1">
              <a:spLocks noChangeArrowheads="1"/>
            </p:cNvSpPr>
            <p:nvPr/>
          </p:nvSpPr>
          <p:spPr bwMode="auto">
            <a:xfrm>
              <a:off x="1794" y="2455"/>
              <a:ext cx="249" cy="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b="1">
                  <a:solidFill>
                    <a:srgbClr val="FF0000"/>
                  </a:solidFill>
                </a:rPr>
                <a:t>S</a:t>
              </a:r>
              <a:endParaRPr lang="en-GB" altLang="en-US" b="1">
                <a:solidFill>
                  <a:srgbClr val="FF0000"/>
                </a:solidFill>
              </a:endParaRPr>
            </a:p>
          </p:txBody>
        </p:sp>
      </p:grpSp>
      <p:sp>
        <p:nvSpPr>
          <p:cNvPr id="12294" name="Text Box 9"/>
          <p:cNvSpPr txBox="1">
            <a:spLocks noChangeArrowheads="1"/>
          </p:cNvSpPr>
          <p:nvPr/>
        </p:nvSpPr>
        <p:spPr bwMode="auto">
          <a:xfrm>
            <a:off x="6019800" y="3352801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12295" name="Text Box 10"/>
          <p:cNvSpPr txBox="1">
            <a:spLocks noChangeArrowheads="1"/>
          </p:cNvSpPr>
          <p:nvPr/>
        </p:nvSpPr>
        <p:spPr bwMode="auto">
          <a:xfrm>
            <a:off x="3733800" y="3276601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12296" name="Text Box 11"/>
          <p:cNvSpPr txBox="1">
            <a:spLocks noChangeArrowheads="1"/>
          </p:cNvSpPr>
          <p:nvPr/>
        </p:nvSpPr>
        <p:spPr bwMode="auto">
          <a:xfrm>
            <a:off x="8229600" y="2971801"/>
            <a:ext cx="1981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latin typeface="Arial" panose="020B0604020202020204" pitchFamily="34" charset="0"/>
              </a:rPr>
              <a:t>magnet</a:t>
            </a:r>
          </a:p>
        </p:txBody>
      </p:sp>
      <p:sp>
        <p:nvSpPr>
          <p:cNvPr id="12297" name="Line 12"/>
          <p:cNvSpPr>
            <a:spLocks noChangeShapeType="1"/>
          </p:cNvSpPr>
          <p:nvPr/>
        </p:nvSpPr>
        <p:spPr bwMode="auto">
          <a:xfrm flipH="1">
            <a:off x="8305800" y="32766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893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Tudorn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19400"/>
            <a:ext cx="16192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495300"/>
            <a:ext cx="109728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Soft Magnetism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76376"/>
            <a:ext cx="10972800" cy="43243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rgbClr val="0000FF"/>
                </a:solidFill>
              </a:rPr>
              <a:t>Pure iron</a:t>
            </a:r>
            <a:r>
              <a:rPr lang="en-US" altLang="en-US" dirty="0" smtClean="0"/>
              <a:t> is a </a:t>
            </a:r>
            <a:r>
              <a:rPr lang="en-US" altLang="en-US" dirty="0" smtClean="0">
                <a:solidFill>
                  <a:srgbClr val="0000FF"/>
                </a:solidFill>
              </a:rPr>
              <a:t>soft</a:t>
            </a:r>
            <a:r>
              <a:rPr lang="en-US" altLang="en-US" dirty="0" smtClean="0"/>
              <a:t> magnetic material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 smtClean="0"/>
              <a:t>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 smtClean="0"/>
              <a:t>It is easy to </a:t>
            </a:r>
            <a:r>
              <a:rPr lang="en-US" altLang="en-US" dirty="0" err="1" smtClean="0"/>
              <a:t>magnetise</a:t>
            </a:r>
            <a:r>
              <a:rPr lang="en-US" altLang="en-US" dirty="0" smtClean="0"/>
              <a:t> but loses its magnetism easily</a:t>
            </a: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2362200" y="3352800"/>
            <a:ext cx="1447800" cy="3810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3565526" y="3394076"/>
            <a:ext cx="195263" cy="244475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 b="1">
                <a:solidFill>
                  <a:srgbClr val="0000FF"/>
                </a:solidFill>
              </a:rPr>
              <a:t>N</a:t>
            </a:r>
            <a:endParaRPr lang="en-GB" altLang="en-US" sz="1000" b="1">
              <a:solidFill>
                <a:srgbClr val="0000FF"/>
              </a:solidFill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2389188" y="3405189"/>
            <a:ext cx="195262" cy="244475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 b="1">
                <a:solidFill>
                  <a:srgbClr val="FF0000"/>
                </a:solidFill>
              </a:rPr>
              <a:t>S</a:t>
            </a:r>
            <a:endParaRPr lang="en-GB" altLang="en-US" sz="1000" b="1">
              <a:solidFill>
                <a:srgbClr val="FF0000"/>
              </a:solidFill>
            </a:endParaRP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5943600" y="2209800"/>
            <a:ext cx="0" cy="2514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3276600" y="2286001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latin typeface="Arial" panose="020B0604020202020204" pitchFamily="34" charset="0"/>
              </a:rPr>
              <a:t>before</a:t>
            </a:r>
          </a:p>
        </p:txBody>
      </p:sp>
      <p:sp>
        <p:nvSpPr>
          <p:cNvPr id="14346" name="Text Box 10"/>
          <p:cNvSpPr txBox="1">
            <a:spLocks noChangeArrowheads="1"/>
          </p:cNvSpPr>
          <p:nvPr/>
        </p:nvSpPr>
        <p:spPr bwMode="auto">
          <a:xfrm>
            <a:off x="7315200" y="2286001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latin typeface="Arial" panose="020B0604020202020204" pitchFamily="34" charset="0"/>
              </a:rPr>
              <a:t>after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3886200" y="4114801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latin typeface="Arial" panose="020B0604020202020204" pitchFamily="34" charset="0"/>
              </a:rPr>
              <a:t>Iron nail</a:t>
            </a:r>
          </a:p>
        </p:txBody>
      </p:sp>
      <p:sp>
        <p:nvSpPr>
          <p:cNvPr id="14348" name="Line 12"/>
          <p:cNvSpPr>
            <a:spLocks noChangeShapeType="1"/>
          </p:cNvSpPr>
          <p:nvPr/>
        </p:nvSpPr>
        <p:spPr bwMode="auto">
          <a:xfrm flipH="1" flipV="1">
            <a:off x="4343400" y="35814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3886200" y="32004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5181600" y="304800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</a:rPr>
              <a:t>N</a:t>
            </a:r>
          </a:p>
        </p:txBody>
      </p:sp>
      <p:grpSp>
        <p:nvGrpSpPr>
          <p:cNvPr id="14351" name="Group 15"/>
          <p:cNvGrpSpPr>
            <a:grpSpLocks/>
          </p:cNvGrpSpPr>
          <p:nvPr/>
        </p:nvGrpSpPr>
        <p:grpSpPr bwMode="auto">
          <a:xfrm>
            <a:off x="6248400" y="3352800"/>
            <a:ext cx="1447800" cy="381000"/>
            <a:chOff x="1759" y="2405"/>
            <a:chExt cx="1845" cy="366"/>
          </a:xfrm>
        </p:grpSpPr>
        <p:sp>
          <p:nvSpPr>
            <p:cNvPr id="14355" name="Rectangle 16"/>
            <p:cNvSpPr>
              <a:spLocks noChangeArrowheads="1"/>
            </p:cNvSpPr>
            <p:nvPr/>
          </p:nvSpPr>
          <p:spPr bwMode="auto">
            <a:xfrm>
              <a:off x="1759" y="2405"/>
              <a:ext cx="1845" cy="366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56" name="Text Box 17"/>
            <p:cNvSpPr txBox="1">
              <a:spLocks noChangeArrowheads="1"/>
            </p:cNvSpPr>
            <p:nvPr/>
          </p:nvSpPr>
          <p:spPr bwMode="auto">
            <a:xfrm>
              <a:off x="3292" y="2445"/>
              <a:ext cx="249" cy="235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>
                  <a:solidFill>
                    <a:srgbClr val="0000FF"/>
                  </a:solidFill>
                </a:rPr>
                <a:t>N</a:t>
              </a:r>
              <a:endParaRPr lang="en-GB" altLang="en-US" sz="1000" b="1">
                <a:solidFill>
                  <a:srgbClr val="0000FF"/>
                </a:solidFill>
              </a:endParaRPr>
            </a:p>
          </p:txBody>
        </p:sp>
        <p:sp>
          <p:nvSpPr>
            <p:cNvPr id="14357" name="Text Box 18"/>
            <p:cNvSpPr txBox="1">
              <a:spLocks noChangeArrowheads="1"/>
            </p:cNvSpPr>
            <p:nvPr/>
          </p:nvSpPr>
          <p:spPr bwMode="auto">
            <a:xfrm>
              <a:off x="1793" y="2455"/>
              <a:ext cx="249" cy="235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>
                  <a:solidFill>
                    <a:srgbClr val="FF0000"/>
                  </a:solidFill>
                </a:rPr>
                <a:t>S</a:t>
              </a:r>
              <a:endParaRPr lang="en-GB" altLang="en-US" sz="1000" b="1">
                <a:solidFill>
                  <a:srgbClr val="FF0000"/>
                </a:solidFill>
              </a:endParaRPr>
            </a:p>
          </p:txBody>
        </p:sp>
      </p:grpSp>
      <p:pic>
        <p:nvPicPr>
          <p:cNvPr id="14352" name="Picture 19" descr="Tudorn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895600"/>
            <a:ext cx="16192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3" name="Text Box 20"/>
          <p:cNvSpPr txBox="1">
            <a:spLocks noChangeArrowheads="1"/>
          </p:cNvSpPr>
          <p:nvPr/>
        </p:nvSpPr>
        <p:spPr bwMode="auto">
          <a:xfrm>
            <a:off x="9372600" y="3581400"/>
            <a:ext cx="1143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</a:rPr>
              <a:t>Not</a:t>
            </a:r>
            <a:r>
              <a:rPr lang="en-US" altLang="en-US" sz="1800">
                <a:latin typeface="Arial" panose="020B0604020202020204" pitchFamily="34" charset="0"/>
              </a:rPr>
              <a:t> a magnet</a:t>
            </a:r>
          </a:p>
        </p:txBody>
      </p:sp>
      <p:sp>
        <p:nvSpPr>
          <p:cNvPr id="14354" name="Text Box 21"/>
          <p:cNvSpPr txBox="1">
            <a:spLocks noChangeArrowheads="1"/>
          </p:cNvSpPr>
          <p:nvPr/>
        </p:nvSpPr>
        <p:spPr bwMode="auto">
          <a:xfrm>
            <a:off x="7391401" y="3429001"/>
            <a:ext cx="195263" cy="244475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 b="1">
                <a:solidFill>
                  <a:srgbClr val="0000FF"/>
                </a:solidFill>
              </a:rPr>
              <a:t>N</a:t>
            </a:r>
            <a:endParaRPr lang="en-GB" altLang="en-US" sz="10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75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mpact Arial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1994</TotalTime>
  <Words>562</Words>
  <Application>Microsoft Office PowerPoint</Application>
  <PresentationFormat>Widescreen</PresentationFormat>
  <Paragraphs>160</Paragraphs>
  <Slides>42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Georgia</vt:lpstr>
      <vt:lpstr>Impact</vt:lpstr>
      <vt:lpstr>Times New Roman</vt:lpstr>
      <vt:lpstr>Trebuchet MS</vt:lpstr>
      <vt:lpstr>Wingdings 2</vt:lpstr>
      <vt:lpstr>Urban</vt:lpstr>
      <vt:lpstr>Magnets and Magnetic Fields</vt:lpstr>
      <vt:lpstr>PowerPoint Presentation</vt:lpstr>
      <vt:lpstr>ALL magnets have two poles</vt:lpstr>
      <vt:lpstr>Breaking a magnet produces two magnets!</vt:lpstr>
      <vt:lpstr>Opposite poles attract and like poles repel</vt:lpstr>
      <vt:lpstr>Opposite poles attract and like poles repel</vt:lpstr>
      <vt:lpstr>Magnetic materials</vt:lpstr>
      <vt:lpstr>Induced Magnetism</vt:lpstr>
      <vt:lpstr>Soft Magnetism</vt:lpstr>
      <vt:lpstr>Hard Magnetism</vt:lpstr>
      <vt:lpstr>Magnetic Fields</vt:lpstr>
      <vt:lpstr>Magnetic field around a bar magnet</vt:lpstr>
      <vt:lpstr>Magnetic field around a bar magnet</vt:lpstr>
      <vt:lpstr>Magnetic field around a bar magnet</vt:lpstr>
      <vt:lpstr>Magnetic field around a bar magnet</vt:lpstr>
      <vt:lpstr>The Earth’s Magnetic Field</vt:lpstr>
      <vt:lpstr>The Earth’s Magnetic Field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Magnetic field around a Horseshoe magnet</vt:lpstr>
      <vt:lpstr>MULTIPLE MAGNETS</vt:lpstr>
      <vt:lpstr>MULTIPLE MAGNETS</vt:lpstr>
      <vt:lpstr>MULTIPLE MAGNETS</vt:lpstr>
      <vt:lpstr>MULTIPLE MAGNETS</vt:lpstr>
      <vt:lpstr>Electromagnetism? </vt:lpstr>
      <vt:lpstr>Electromagnetism? </vt:lpstr>
      <vt:lpstr>Electromagnetism? </vt:lpstr>
      <vt:lpstr>Moving charges (currents) – Right Hand Curl Rule</vt:lpstr>
      <vt:lpstr>Moving charges (currents) – Right Hand Curl Rule</vt:lpstr>
      <vt:lpstr>PowerPoint Presentation</vt:lpstr>
      <vt:lpstr>PowerPoint Presentation</vt:lpstr>
      <vt:lpstr>PowerPoint Presentation</vt:lpstr>
      <vt:lpstr>Which direction will the plotting compass point?</vt:lpstr>
      <vt:lpstr>What will happen to the Wires?</vt:lpstr>
      <vt:lpstr>Current Carrying Coils - Solenoids</vt:lpstr>
      <vt:lpstr>Current Carrying Coils - Solenoids</vt:lpstr>
      <vt:lpstr>Current Carrying Coils - Solenoids</vt:lpstr>
      <vt:lpstr>PowerPoint Presentation</vt:lpstr>
    </vt:vector>
  </TitlesOfParts>
  <Company>St Georges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 Georges College</dc:creator>
  <cp:lastModifiedBy>Darin Carter</cp:lastModifiedBy>
  <cp:revision>184</cp:revision>
  <dcterms:created xsi:type="dcterms:W3CDTF">2008-08-15T17:24:00Z</dcterms:created>
  <dcterms:modified xsi:type="dcterms:W3CDTF">2016-04-28T00:55:11Z</dcterms:modified>
</cp:coreProperties>
</file>